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02"/>
    <p:restoredTop sz="85172"/>
  </p:normalViewPr>
  <p:slideViewPr>
    <p:cSldViewPr snapToGrid="0" snapToObjects="1">
      <p:cViewPr varScale="1">
        <p:scale>
          <a:sx n="164" d="100"/>
          <a:sy n="164" d="100"/>
        </p:scale>
        <p:origin x="192" y="3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C07C5-DAAB-7E45-9727-4BDB3AE888C6}"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7277DFAB-1A85-AF48-84A3-362EC646A0EB}">
      <dgm:prSet phldrT="[Text]"/>
      <dgm:spPr/>
      <dgm:t>
        <a:bodyPr/>
        <a:lstStyle/>
        <a:p>
          <a:pPr rtl="0"/>
          <a:r>
            <a:rPr lang="en-GB" dirty="0"/>
            <a:t>Request and parse the SpaceX launch data using GET request</a:t>
          </a:r>
        </a:p>
      </dgm:t>
    </dgm:pt>
    <dgm:pt modelId="{69D2AB2D-012B-D24A-B9C2-0ACE667F4CD4}" type="parTrans" cxnId="{443A0A4C-5166-0544-9792-83D666E332EB}">
      <dgm:prSet/>
      <dgm:spPr/>
      <dgm:t>
        <a:bodyPr/>
        <a:lstStyle/>
        <a:p>
          <a:endParaRPr lang="en-GB"/>
        </a:p>
      </dgm:t>
    </dgm:pt>
    <dgm:pt modelId="{BB3CCE9B-BADA-774C-AF0A-C0AE51457FA9}" type="sibTrans" cxnId="{443A0A4C-5166-0544-9792-83D666E332EB}">
      <dgm:prSet/>
      <dgm:spPr/>
      <dgm:t>
        <a:bodyPr/>
        <a:lstStyle/>
        <a:p>
          <a:endParaRPr lang="en-GB"/>
        </a:p>
      </dgm:t>
    </dgm:pt>
    <dgm:pt modelId="{937CE9EB-FE59-6543-A52C-1706B855DB77}">
      <dgm:prSet phldrT="[Text]"/>
      <dgm:spPr/>
      <dgm:t>
        <a:bodyPr/>
        <a:lstStyle/>
        <a:p>
          <a:pPr rtl="0"/>
          <a:r>
            <a:rPr lang="en-GB" dirty="0"/>
            <a:t>Select required data from the response and store them into separate list</a:t>
          </a:r>
        </a:p>
      </dgm:t>
    </dgm:pt>
    <dgm:pt modelId="{569FE994-5DA2-4E4E-B7D4-F8C33C7CA5FB}" type="parTrans" cxnId="{51B7A68D-3711-B24B-8DF9-BD13366A0097}">
      <dgm:prSet/>
      <dgm:spPr/>
      <dgm:t>
        <a:bodyPr/>
        <a:lstStyle/>
        <a:p>
          <a:endParaRPr lang="en-GB"/>
        </a:p>
      </dgm:t>
    </dgm:pt>
    <dgm:pt modelId="{15A08B4E-5082-C444-A3AE-56D76721CF0F}" type="sibTrans" cxnId="{51B7A68D-3711-B24B-8DF9-BD13366A0097}">
      <dgm:prSet/>
      <dgm:spPr/>
      <dgm:t>
        <a:bodyPr/>
        <a:lstStyle/>
        <a:p>
          <a:endParaRPr lang="en-GB"/>
        </a:p>
      </dgm:t>
    </dgm:pt>
    <dgm:pt modelId="{829A8905-AB8A-B84C-A196-15A589999BE7}">
      <dgm:prSet phldrT="[Text]"/>
      <dgm:spPr/>
      <dgm:t>
        <a:bodyPr/>
        <a:lstStyle/>
        <a:p>
          <a:pPr rtl="0"/>
          <a:r>
            <a:rPr lang="en-GB" dirty="0"/>
            <a:t>Create a Data Frame from the list of data collected</a:t>
          </a:r>
        </a:p>
      </dgm:t>
    </dgm:pt>
    <dgm:pt modelId="{19F995F6-AE61-9840-82D1-476B1BD345CC}" type="parTrans" cxnId="{4821F81B-9105-244C-BDC6-2131760E2AE4}">
      <dgm:prSet/>
      <dgm:spPr/>
      <dgm:t>
        <a:bodyPr/>
        <a:lstStyle/>
        <a:p>
          <a:endParaRPr lang="en-GB"/>
        </a:p>
      </dgm:t>
    </dgm:pt>
    <dgm:pt modelId="{377611A4-E9CA-BB47-B293-C8B6062E3E78}" type="sibTrans" cxnId="{4821F81B-9105-244C-BDC6-2131760E2AE4}">
      <dgm:prSet/>
      <dgm:spPr/>
      <dgm:t>
        <a:bodyPr/>
        <a:lstStyle/>
        <a:p>
          <a:endParaRPr lang="en-GB"/>
        </a:p>
      </dgm:t>
    </dgm:pt>
    <dgm:pt modelId="{89E5890D-822C-D245-BB9F-ADDD5907B103}" type="pres">
      <dgm:prSet presAssocID="{9CDC07C5-DAAB-7E45-9727-4BDB3AE888C6}" presName="rootnode" presStyleCnt="0">
        <dgm:presLayoutVars>
          <dgm:chMax/>
          <dgm:chPref/>
          <dgm:dir/>
          <dgm:animLvl val="lvl"/>
        </dgm:presLayoutVars>
      </dgm:prSet>
      <dgm:spPr/>
    </dgm:pt>
    <dgm:pt modelId="{62CAF64C-9C2D-E749-9476-CF6729895E3B}" type="pres">
      <dgm:prSet presAssocID="{7277DFAB-1A85-AF48-84A3-362EC646A0EB}" presName="composite" presStyleCnt="0"/>
      <dgm:spPr/>
    </dgm:pt>
    <dgm:pt modelId="{05AC6998-D682-9343-BE91-1F12AA8FC740}" type="pres">
      <dgm:prSet presAssocID="{7277DFAB-1A85-AF48-84A3-362EC646A0EB}" presName="LShape" presStyleLbl="alignNode1" presStyleIdx="0" presStyleCnt="5"/>
      <dgm:spPr/>
    </dgm:pt>
    <dgm:pt modelId="{1C969D65-42E1-9942-9EB9-2EEA70BDC367}" type="pres">
      <dgm:prSet presAssocID="{7277DFAB-1A85-AF48-84A3-362EC646A0EB}" presName="ParentText" presStyleLbl="revTx" presStyleIdx="0" presStyleCnt="3">
        <dgm:presLayoutVars>
          <dgm:chMax val="0"/>
          <dgm:chPref val="0"/>
          <dgm:bulletEnabled val="1"/>
        </dgm:presLayoutVars>
      </dgm:prSet>
      <dgm:spPr/>
    </dgm:pt>
    <dgm:pt modelId="{55F60894-7CF8-C248-B8BC-23AF258EDE88}" type="pres">
      <dgm:prSet presAssocID="{7277DFAB-1A85-AF48-84A3-362EC646A0EB}" presName="Triangle" presStyleLbl="alignNode1" presStyleIdx="1" presStyleCnt="5"/>
      <dgm:spPr/>
    </dgm:pt>
    <dgm:pt modelId="{F5C63891-1CFC-0C4A-8455-E348ED900030}" type="pres">
      <dgm:prSet presAssocID="{BB3CCE9B-BADA-774C-AF0A-C0AE51457FA9}" presName="sibTrans" presStyleCnt="0"/>
      <dgm:spPr/>
    </dgm:pt>
    <dgm:pt modelId="{58B95F64-9B3D-2F41-9216-9F89B544354D}" type="pres">
      <dgm:prSet presAssocID="{BB3CCE9B-BADA-774C-AF0A-C0AE51457FA9}" presName="space" presStyleCnt="0"/>
      <dgm:spPr/>
    </dgm:pt>
    <dgm:pt modelId="{B925587E-6FF7-BA4F-9272-4BE7F8E1604E}" type="pres">
      <dgm:prSet presAssocID="{937CE9EB-FE59-6543-A52C-1706B855DB77}" presName="composite" presStyleCnt="0"/>
      <dgm:spPr/>
    </dgm:pt>
    <dgm:pt modelId="{59869BF3-10B8-924B-B355-9F86A0ABD505}" type="pres">
      <dgm:prSet presAssocID="{937CE9EB-FE59-6543-A52C-1706B855DB77}" presName="LShape" presStyleLbl="alignNode1" presStyleIdx="2" presStyleCnt="5"/>
      <dgm:spPr/>
    </dgm:pt>
    <dgm:pt modelId="{EDC6233F-76F3-7F4A-BEB6-43DD23242433}" type="pres">
      <dgm:prSet presAssocID="{937CE9EB-FE59-6543-A52C-1706B855DB77}" presName="ParentText" presStyleLbl="revTx" presStyleIdx="1" presStyleCnt="3">
        <dgm:presLayoutVars>
          <dgm:chMax val="0"/>
          <dgm:chPref val="0"/>
          <dgm:bulletEnabled val="1"/>
        </dgm:presLayoutVars>
      </dgm:prSet>
      <dgm:spPr/>
    </dgm:pt>
    <dgm:pt modelId="{C94832E7-F699-CC43-A27C-9E6C81831777}" type="pres">
      <dgm:prSet presAssocID="{937CE9EB-FE59-6543-A52C-1706B855DB77}" presName="Triangle" presStyleLbl="alignNode1" presStyleIdx="3" presStyleCnt="5"/>
      <dgm:spPr/>
    </dgm:pt>
    <dgm:pt modelId="{2B6B0EC9-804C-D34C-88A2-E2961CA02AB4}" type="pres">
      <dgm:prSet presAssocID="{15A08B4E-5082-C444-A3AE-56D76721CF0F}" presName="sibTrans" presStyleCnt="0"/>
      <dgm:spPr/>
    </dgm:pt>
    <dgm:pt modelId="{C8587BD1-E8B9-2243-8EC8-9D296AFC8F39}" type="pres">
      <dgm:prSet presAssocID="{15A08B4E-5082-C444-A3AE-56D76721CF0F}" presName="space" presStyleCnt="0"/>
      <dgm:spPr/>
    </dgm:pt>
    <dgm:pt modelId="{FED29693-7978-CD47-B1C0-7B2D8637874E}" type="pres">
      <dgm:prSet presAssocID="{829A8905-AB8A-B84C-A196-15A589999BE7}" presName="composite" presStyleCnt="0"/>
      <dgm:spPr/>
    </dgm:pt>
    <dgm:pt modelId="{E8087752-1836-0B46-BFA9-882D9E5E3599}" type="pres">
      <dgm:prSet presAssocID="{829A8905-AB8A-B84C-A196-15A589999BE7}" presName="LShape" presStyleLbl="alignNode1" presStyleIdx="4" presStyleCnt="5"/>
      <dgm:spPr/>
    </dgm:pt>
    <dgm:pt modelId="{170C4AB1-D8D6-9742-810D-D275959A5233}" type="pres">
      <dgm:prSet presAssocID="{829A8905-AB8A-B84C-A196-15A589999BE7}" presName="ParentText" presStyleLbl="revTx" presStyleIdx="2" presStyleCnt="3">
        <dgm:presLayoutVars>
          <dgm:chMax val="0"/>
          <dgm:chPref val="0"/>
          <dgm:bulletEnabled val="1"/>
        </dgm:presLayoutVars>
      </dgm:prSet>
      <dgm:spPr/>
    </dgm:pt>
  </dgm:ptLst>
  <dgm:cxnLst>
    <dgm:cxn modelId="{B128E009-72BC-9047-AB81-2C4FEC5FABE4}" type="presOf" srcId="{829A8905-AB8A-B84C-A196-15A589999BE7}" destId="{170C4AB1-D8D6-9742-810D-D275959A5233}" srcOrd="0" destOrd="0" presId="urn:microsoft.com/office/officeart/2009/3/layout/StepUpProcess"/>
    <dgm:cxn modelId="{5B5A000B-842D-9547-A678-89AAD7A09624}" type="presOf" srcId="{9CDC07C5-DAAB-7E45-9727-4BDB3AE888C6}" destId="{89E5890D-822C-D245-BB9F-ADDD5907B103}" srcOrd="0" destOrd="0" presId="urn:microsoft.com/office/officeart/2009/3/layout/StepUpProcess"/>
    <dgm:cxn modelId="{4821F81B-9105-244C-BDC6-2131760E2AE4}" srcId="{9CDC07C5-DAAB-7E45-9727-4BDB3AE888C6}" destId="{829A8905-AB8A-B84C-A196-15A589999BE7}" srcOrd="2" destOrd="0" parTransId="{19F995F6-AE61-9840-82D1-476B1BD345CC}" sibTransId="{377611A4-E9CA-BB47-B293-C8B6062E3E78}"/>
    <dgm:cxn modelId="{756EE631-CD9B-C64E-8634-4CAD22C0B458}" type="presOf" srcId="{937CE9EB-FE59-6543-A52C-1706B855DB77}" destId="{EDC6233F-76F3-7F4A-BEB6-43DD23242433}" srcOrd="0" destOrd="0" presId="urn:microsoft.com/office/officeart/2009/3/layout/StepUpProcess"/>
    <dgm:cxn modelId="{443A0A4C-5166-0544-9792-83D666E332EB}" srcId="{9CDC07C5-DAAB-7E45-9727-4BDB3AE888C6}" destId="{7277DFAB-1A85-AF48-84A3-362EC646A0EB}" srcOrd="0" destOrd="0" parTransId="{69D2AB2D-012B-D24A-B9C2-0ACE667F4CD4}" sibTransId="{BB3CCE9B-BADA-774C-AF0A-C0AE51457FA9}"/>
    <dgm:cxn modelId="{51B7A68D-3711-B24B-8DF9-BD13366A0097}" srcId="{9CDC07C5-DAAB-7E45-9727-4BDB3AE888C6}" destId="{937CE9EB-FE59-6543-A52C-1706B855DB77}" srcOrd="1" destOrd="0" parTransId="{569FE994-5DA2-4E4E-B7D4-F8C33C7CA5FB}" sibTransId="{15A08B4E-5082-C444-A3AE-56D76721CF0F}"/>
    <dgm:cxn modelId="{ED338CCD-C119-1645-8B60-DBFA256DF992}" type="presOf" srcId="{7277DFAB-1A85-AF48-84A3-362EC646A0EB}" destId="{1C969D65-42E1-9942-9EB9-2EEA70BDC367}" srcOrd="0" destOrd="0" presId="urn:microsoft.com/office/officeart/2009/3/layout/StepUpProcess"/>
    <dgm:cxn modelId="{98D4C5E2-4764-2647-9F08-4D5AF42747A5}" type="presParOf" srcId="{89E5890D-822C-D245-BB9F-ADDD5907B103}" destId="{62CAF64C-9C2D-E749-9476-CF6729895E3B}" srcOrd="0" destOrd="0" presId="urn:microsoft.com/office/officeart/2009/3/layout/StepUpProcess"/>
    <dgm:cxn modelId="{C980B1DB-7E3A-7244-8C50-BDD0D2F315A9}" type="presParOf" srcId="{62CAF64C-9C2D-E749-9476-CF6729895E3B}" destId="{05AC6998-D682-9343-BE91-1F12AA8FC740}" srcOrd="0" destOrd="0" presId="urn:microsoft.com/office/officeart/2009/3/layout/StepUpProcess"/>
    <dgm:cxn modelId="{837EA991-E66A-E640-96BC-3D7983D53C9D}" type="presParOf" srcId="{62CAF64C-9C2D-E749-9476-CF6729895E3B}" destId="{1C969D65-42E1-9942-9EB9-2EEA70BDC367}" srcOrd="1" destOrd="0" presId="urn:microsoft.com/office/officeart/2009/3/layout/StepUpProcess"/>
    <dgm:cxn modelId="{334E02A1-6761-5D43-A2DB-1EB7941F42A2}" type="presParOf" srcId="{62CAF64C-9C2D-E749-9476-CF6729895E3B}" destId="{55F60894-7CF8-C248-B8BC-23AF258EDE88}" srcOrd="2" destOrd="0" presId="urn:microsoft.com/office/officeart/2009/3/layout/StepUpProcess"/>
    <dgm:cxn modelId="{8C1E2F42-5021-2E4A-AE85-C89550B91C33}" type="presParOf" srcId="{89E5890D-822C-D245-BB9F-ADDD5907B103}" destId="{F5C63891-1CFC-0C4A-8455-E348ED900030}" srcOrd="1" destOrd="0" presId="urn:microsoft.com/office/officeart/2009/3/layout/StepUpProcess"/>
    <dgm:cxn modelId="{C2E120F0-21B0-B346-B229-4F9846C81101}" type="presParOf" srcId="{F5C63891-1CFC-0C4A-8455-E348ED900030}" destId="{58B95F64-9B3D-2F41-9216-9F89B544354D}" srcOrd="0" destOrd="0" presId="urn:microsoft.com/office/officeart/2009/3/layout/StepUpProcess"/>
    <dgm:cxn modelId="{5DD28D77-245A-3047-B320-3B06E7DCED96}" type="presParOf" srcId="{89E5890D-822C-D245-BB9F-ADDD5907B103}" destId="{B925587E-6FF7-BA4F-9272-4BE7F8E1604E}" srcOrd="2" destOrd="0" presId="urn:microsoft.com/office/officeart/2009/3/layout/StepUpProcess"/>
    <dgm:cxn modelId="{31460D6D-EF33-8A47-8117-AADD8E3A0395}" type="presParOf" srcId="{B925587E-6FF7-BA4F-9272-4BE7F8E1604E}" destId="{59869BF3-10B8-924B-B355-9F86A0ABD505}" srcOrd="0" destOrd="0" presId="urn:microsoft.com/office/officeart/2009/3/layout/StepUpProcess"/>
    <dgm:cxn modelId="{112C387B-E9D9-5540-B20C-212435BC150B}" type="presParOf" srcId="{B925587E-6FF7-BA4F-9272-4BE7F8E1604E}" destId="{EDC6233F-76F3-7F4A-BEB6-43DD23242433}" srcOrd="1" destOrd="0" presId="urn:microsoft.com/office/officeart/2009/3/layout/StepUpProcess"/>
    <dgm:cxn modelId="{34755D20-BBCA-F343-8D7F-4E6BF2257AE3}" type="presParOf" srcId="{B925587E-6FF7-BA4F-9272-4BE7F8E1604E}" destId="{C94832E7-F699-CC43-A27C-9E6C81831777}" srcOrd="2" destOrd="0" presId="urn:microsoft.com/office/officeart/2009/3/layout/StepUpProcess"/>
    <dgm:cxn modelId="{A58526EF-B69C-5041-BBCC-C313F5E3DEAC}" type="presParOf" srcId="{89E5890D-822C-D245-BB9F-ADDD5907B103}" destId="{2B6B0EC9-804C-D34C-88A2-E2961CA02AB4}" srcOrd="3" destOrd="0" presId="urn:microsoft.com/office/officeart/2009/3/layout/StepUpProcess"/>
    <dgm:cxn modelId="{6D11ED79-7A41-2B41-B363-DDDDB9521537}" type="presParOf" srcId="{2B6B0EC9-804C-D34C-88A2-E2961CA02AB4}" destId="{C8587BD1-E8B9-2243-8EC8-9D296AFC8F39}" srcOrd="0" destOrd="0" presId="urn:microsoft.com/office/officeart/2009/3/layout/StepUpProcess"/>
    <dgm:cxn modelId="{AC0D88A0-400B-F74E-B365-3CA8622955F5}" type="presParOf" srcId="{89E5890D-822C-D245-BB9F-ADDD5907B103}" destId="{FED29693-7978-CD47-B1C0-7B2D8637874E}" srcOrd="4" destOrd="0" presId="urn:microsoft.com/office/officeart/2009/3/layout/StepUpProcess"/>
    <dgm:cxn modelId="{135DADA6-D5D8-FE4C-9724-E2498458CC74}" type="presParOf" srcId="{FED29693-7978-CD47-B1C0-7B2D8637874E}" destId="{E8087752-1836-0B46-BFA9-882D9E5E3599}" srcOrd="0" destOrd="0" presId="urn:microsoft.com/office/officeart/2009/3/layout/StepUpProcess"/>
    <dgm:cxn modelId="{28B5EEC1-3BD7-AD48-BDD4-A56D28A4E47E}" type="presParOf" srcId="{FED29693-7978-CD47-B1C0-7B2D8637874E}" destId="{170C4AB1-D8D6-9742-810D-D275959A5233}"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F9B59A-4738-AB4C-84EE-A381AB73EE92}" type="doc">
      <dgm:prSet loTypeId="urn:microsoft.com/office/officeart/2005/8/layout/hChevron3" loCatId="" qsTypeId="urn:microsoft.com/office/officeart/2005/8/quickstyle/3d1" qsCatId="3D" csTypeId="urn:microsoft.com/office/officeart/2005/8/colors/accent1_2" csCatId="accent1" phldr="1"/>
      <dgm:spPr/>
    </dgm:pt>
    <dgm:pt modelId="{4C76CE58-F151-0D4F-84FE-8678C3ABC58A}">
      <dgm:prSet phldrT="[Text]"/>
      <dgm:spPr/>
      <dgm:t>
        <a:bodyPr/>
        <a:lstStyle/>
        <a:p>
          <a:pPr rtl="0"/>
          <a:r>
            <a:rPr lang="en-GB" dirty="0"/>
            <a:t>Perform simple EDA: look for null values, and identify data type</a:t>
          </a:r>
        </a:p>
      </dgm:t>
    </dgm:pt>
    <dgm:pt modelId="{D72749F3-06CA-D942-AFE5-9595104DB346}" type="parTrans" cxnId="{A5A5FF05-3BBF-CA44-9973-CF0CECC46CB9}">
      <dgm:prSet/>
      <dgm:spPr/>
      <dgm:t>
        <a:bodyPr/>
        <a:lstStyle/>
        <a:p>
          <a:endParaRPr lang="en-GB"/>
        </a:p>
      </dgm:t>
    </dgm:pt>
    <dgm:pt modelId="{38ADD9E1-AAAC-3E41-B234-CA1EE777051B}" type="sibTrans" cxnId="{A5A5FF05-3BBF-CA44-9973-CF0CECC46CB9}">
      <dgm:prSet/>
      <dgm:spPr/>
      <dgm:t>
        <a:bodyPr/>
        <a:lstStyle/>
        <a:p>
          <a:endParaRPr lang="en-GB"/>
        </a:p>
      </dgm:t>
    </dgm:pt>
    <dgm:pt modelId="{92FF48EA-37EA-914C-8E31-9BF29FFC8D54}">
      <dgm:prSet phldrT="[Text]"/>
      <dgm:spPr/>
      <dgm:t>
        <a:bodyPr/>
        <a:lstStyle/>
        <a:p>
          <a:pPr rtl="0"/>
          <a:r>
            <a:rPr lang="en-GB" dirty="0"/>
            <a:t>Calculate the number of launches on each site</a:t>
          </a:r>
        </a:p>
      </dgm:t>
    </dgm:pt>
    <dgm:pt modelId="{E510F8EE-FEC7-7648-80AD-6DDB06951A2F}" type="parTrans" cxnId="{0C0DD4E5-E0F6-C440-AF68-131087260295}">
      <dgm:prSet/>
      <dgm:spPr/>
      <dgm:t>
        <a:bodyPr/>
        <a:lstStyle/>
        <a:p>
          <a:endParaRPr lang="en-GB"/>
        </a:p>
      </dgm:t>
    </dgm:pt>
    <dgm:pt modelId="{13CCEE1B-0243-8F49-B0AE-1D1EC10D1B40}" type="sibTrans" cxnId="{0C0DD4E5-E0F6-C440-AF68-131087260295}">
      <dgm:prSet/>
      <dgm:spPr/>
      <dgm:t>
        <a:bodyPr/>
        <a:lstStyle/>
        <a:p>
          <a:endParaRPr lang="en-GB"/>
        </a:p>
      </dgm:t>
    </dgm:pt>
    <dgm:pt modelId="{D2214801-8082-3C4F-AAE8-C1DF40503FEC}">
      <dgm:prSet phldrT="[Text]"/>
      <dgm:spPr/>
      <dgm:t>
        <a:bodyPr/>
        <a:lstStyle/>
        <a:p>
          <a:pPr rtl="0"/>
          <a:r>
            <a:rPr lang="en-GB" dirty="0"/>
            <a:t>Calculate the number and occurrence of each orbit</a:t>
          </a:r>
        </a:p>
      </dgm:t>
    </dgm:pt>
    <dgm:pt modelId="{F35EBC4E-BF3E-6D4C-B76F-13781BD7BF7B}" type="parTrans" cxnId="{BD207386-284E-6B4B-8121-13AC481AB965}">
      <dgm:prSet/>
      <dgm:spPr/>
      <dgm:t>
        <a:bodyPr/>
        <a:lstStyle/>
        <a:p>
          <a:endParaRPr lang="en-GB"/>
        </a:p>
      </dgm:t>
    </dgm:pt>
    <dgm:pt modelId="{3EFBE27F-AF99-6545-914A-CE1A324626B5}" type="sibTrans" cxnId="{BD207386-284E-6B4B-8121-13AC481AB965}">
      <dgm:prSet/>
      <dgm:spPr/>
      <dgm:t>
        <a:bodyPr/>
        <a:lstStyle/>
        <a:p>
          <a:endParaRPr lang="en-GB"/>
        </a:p>
      </dgm:t>
    </dgm:pt>
    <dgm:pt modelId="{A5896CFE-D29B-4543-9947-F4661B4F2AA8}">
      <dgm:prSet/>
      <dgm:spPr/>
      <dgm:t>
        <a:bodyPr/>
        <a:lstStyle/>
        <a:p>
          <a:r>
            <a:rPr lang="en-SG" b="1" i="0"/>
            <a:t>Create a landing outcome label from Outcome column</a:t>
          </a:r>
          <a:endParaRPr lang="en-GB" dirty="0"/>
        </a:p>
      </dgm:t>
    </dgm:pt>
    <dgm:pt modelId="{4658A249-6D5C-CD4D-B142-0B1A63F66F04}" type="parTrans" cxnId="{1586F94B-D123-BD4B-B8BC-F39566AE2254}">
      <dgm:prSet/>
      <dgm:spPr/>
      <dgm:t>
        <a:bodyPr/>
        <a:lstStyle/>
        <a:p>
          <a:endParaRPr lang="en-GB"/>
        </a:p>
      </dgm:t>
    </dgm:pt>
    <dgm:pt modelId="{AC0D9686-582D-924E-A881-05C944D2C36A}" type="sibTrans" cxnId="{1586F94B-D123-BD4B-B8BC-F39566AE2254}">
      <dgm:prSet/>
      <dgm:spPr/>
      <dgm:t>
        <a:bodyPr/>
        <a:lstStyle/>
        <a:p>
          <a:endParaRPr lang="en-GB"/>
        </a:p>
      </dgm:t>
    </dgm:pt>
    <dgm:pt modelId="{ED06C3F0-6A66-F04A-85CC-460D448E98FB}">
      <dgm:prSet/>
      <dgm:spPr/>
      <dgm:t>
        <a:bodyPr/>
        <a:lstStyle/>
        <a:p>
          <a:r>
            <a:rPr lang="en-SG" b="1" i="0"/>
            <a:t>Calculate the number and occurence of mission outcome per orbit type</a:t>
          </a:r>
          <a:endParaRPr lang="en-GB"/>
        </a:p>
      </dgm:t>
    </dgm:pt>
    <dgm:pt modelId="{993F02A3-93A4-824A-BBCE-4CC3AE66304B}" type="parTrans" cxnId="{8D5A4684-C437-5D47-98A0-588D22F43C0C}">
      <dgm:prSet/>
      <dgm:spPr/>
      <dgm:t>
        <a:bodyPr/>
        <a:lstStyle/>
        <a:p>
          <a:endParaRPr lang="en-GB"/>
        </a:p>
      </dgm:t>
    </dgm:pt>
    <dgm:pt modelId="{18702C0F-17BB-D743-9DF3-C30605BC37E4}" type="sibTrans" cxnId="{8D5A4684-C437-5D47-98A0-588D22F43C0C}">
      <dgm:prSet/>
      <dgm:spPr/>
      <dgm:t>
        <a:bodyPr/>
        <a:lstStyle/>
        <a:p>
          <a:endParaRPr lang="en-GB"/>
        </a:p>
      </dgm:t>
    </dgm:pt>
    <dgm:pt modelId="{3221E360-0138-134B-93A6-E1EB71106BF7}" type="pres">
      <dgm:prSet presAssocID="{7BF9B59A-4738-AB4C-84EE-A381AB73EE92}" presName="Name0" presStyleCnt="0">
        <dgm:presLayoutVars>
          <dgm:dir/>
          <dgm:resizeHandles val="exact"/>
        </dgm:presLayoutVars>
      </dgm:prSet>
      <dgm:spPr/>
    </dgm:pt>
    <dgm:pt modelId="{91D47CD7-6BBF-CD4B-B1A7-15DAEDE8AED5}" type="pres">
      <dgm:prSet presAssocID="{4C76CE58-F151-0D4F-84FE-8678C3ABC58A}" presName="parTxOnly" presStyleLbl="node1" presStyleIdx="0" presStyleCnt="5">
        <dgm:presLayoutVars>
          <dgm:bulletEnabled val="1"/>
        </dgm:presLayoutVars>
      </dgm:prSet>
      <dgm:spPr/>
    </dgm:pt>
    <dgm:pt modelId="{A68BD25F-0C0D-E04A-B970-524117DC5362}" type="pres">
      <dgm:prSet presAssocID="{38ADD9E1-AAAC-3E41-B234-CA1EE777051B}" presName="parSpace" presStyleCnt="0"/>
      <dgm:spPr/>
    </dgm:pt>
    <dgm:pt modelId="{EA93871E-DBFA-C64F-80C6-6B97FA739A6B}" type="pres">
      <dgm:prSet presAssocID="{92FF48EA-37EA-914C-8E31-9BF29FFC8D54}" presName="parTxOnly" presStyleLbl="node1" presStyleIdx="1" presStyleCnt="5">
        <dgm:presLayoutVars>
          <dgm:bulletEnabled val="1"/>
        </dgm:presLayoutVars>
      </dgm:prSet>
      <dgm:spPr/>
    </dgm:pt>
    <dgm:pt modelId="{9449FEE1-0367-7B49-AB88-EED7A6B638CC}" type="pres">
      <dgm:prSet presAssocID="{13CCEE1B-0243-8F49-B0AE-1D1EC10D1B40}" presName="parSpace" presStyleCnt="0"/>
      <dgm:spPr/>
    </dgm:pt>
    <dgm:pt modelId="{A66667DF-4CD0-324C-A8CA-19667255F8B9}" type="pres">
      <dgm:prSet presAssocID="{ED06C3F0-6A66-F04A-85CC-460D448E98FB}" presName="parTxOnly" presStyleLbl="node1" presStyleIdx="2" presStyleCnt="5">
        <dgm:presLayoutVars>
          <dgm:bulletEnabled val="1"/>
        </dgm:presLayoutVars>
      </dgm:prSet>
      <dgm:spPr/>
    </dgm:pt>
    <dgm:pt modelId="{7952FD91-D1A6-1E42-8C48-15B455AF6F4C}" type="pres">
      <dgm:prSet presAssocID="{18702C0F-17BB-D743-9DF3-C30605BC37E4}" presName="parSpace" presStyleCnt="0"/>
      <dgm:spPr/>
    </dgm:pt>
    <dgm:pt modelId="{352D5428-A076-1640-8CD4-C7DFC17BB5AF}" type="pres">
      <dgm:prSet presAssocID="{D2214801-8082-3C4F-AAE8-C1DF40503FEC}" presName="parTxOnly" presStyleLbl="node1" presStyleIdx="3" presStyleCnt="5">
        <dgm:presLayoutVars>
          <dgm:bulletEnabled val="1"/>
        </dgm:presLayoutVars>
      </dgm:prSet>
      <dgm:spPr/>
    </dgm:pt>
    <dgm:pt modelId="{0D49ABD8-2BF2-3245-9094-DB03A96021B7}" type="pres">
      <dgm:prSet presAssocID="{3EFBE27F-AF99-6545-914A-CE1A324626B5}" presName="parSpace" presStyleCnt="0"/>
      <dgm:spPr/>
    </dgm:pt>
    <dgm:pt modelId="{B5F9C124-BC2C-494B-A595-11889A23F655}" type="pres">
      <dgm:prSet presAssocID="{A5896CFE-D29B-4543-9947-F4661B4F2AA8}" presName="parTxOnly" presStyleLbl="node1" presStyleIdx="4" presStyleCnt="5">
        <dgm:presLayoutVars>
          <dgm:bulletEnabled val="1"/>
        </dgm:presLayoutVars>
      </dgm:prSet>
      <dgm:spPr/>
    </dgm:pt>
  </dgm:ptLst>
  <dgm:cxnLst>
    <dgm:cxn modelId="{A5A5FF05-3BBF-CA44-9973-CF0CECC46CB9}" srcId="{7BF9B59A-4738-AB4C-84EE-A381AB73EE92}" destId="{4C76CE58-F151-0D4F-84FE-8678C3ABC58A}" srcOrd="0" destOrd="0" parTransId="{D72749F3-06CA-D942-AFE5-9595104DB346}" sibTransId="{38ADD9E1-AAAC-3E41-B234-CA1EE777051B}"/>
    <dgm:cxn modelId="{5C711515-5A19-1442-871F-DE872C807D27}" type="presOf" srcId="{4C76CE58-F151-0D4F-84FE-8678C3ABC58A}" destId="{91D47CD7-6BBF-CD4B-B1A7-15DAEDE8AED5}" srcOrd="0" destOrd="0" presId="urn:microsoft.com/office/officeart/2005/8/layout/hChevron3"/>
    <dgm:cxn modelId="{1586F94B-D123-BD4B-B8BC-F39566AE2254}" srcId="{7BF9B59A-4738-AB4C-84EE-A381AB73EE92}" destId="{A5896CFE-D29B-4543-9947-F4661B4F2AA8}" srcOrd="4" destOrd="0" parTransId="{4658A249-6D5C-CD4D-B142-0B1A63F66F04}" sibTransId="{AC0D9686-582D-924E-A881-05C944D2C36A}"/>
    <dgm:cxn modelId="{2EC76371-73A1-3340-A70E-1CDB7A50A335}" type="presOf" srcId="{92FF48EA-37EA-914C-8E31-9BF29FFC8D54}" destId="{EA93871E-DBFA-C64F-80C6-6B97FA739A6B}" srcOrd="0" destOrd="0" presId="urn:microsoft.com/office/officeart/2005/8/layout/hChevron3"/>
    <dgm:cxn modelId="{8D5A4684-C437-5D47-98A0-588D22F43C0C}" srcId="{7BF9B59A-4738-AB4C-84EE-A381AB73EE92}" destId="{ED06C3F0-6A66-F04A-85CC-460D448E98FB}" srcOrd="2" destOrd="0" parTransId="{993F02A3-93A4-824A-BBCE-4CC3AE66304B}" sibTransId="{18702C0F-17BB-D743-9DF3-C30605BC37E4}"/>
    <dgm:cxn modelId="{BD207386-284E-6B4B-8121-13AC481AB965}" srcId="{7BF9B59A-4738-AB4C-84EE-A381AB73EE92}" destId="{D2214801-8082-3C4F-AAE8-C1DF40503FEC}" srcOrd="3" destOrd="0" parTransId="{F35EBC4E-BF3E-6D4C-B76F-13781BD7BF7B}" sibTransId="{3EFBE27F-AF99-6545-914A-CE1A324626B5}"/>
    <dgm:cxn modelId="{DC450A96-FDBB-BA41-BDE6-02ED3FBD809C}" type="presOf" srcId="{A5896CFE-D29B-4543-9947-F4661B4F2AA8}" destId="{B5F9C124-BC2C-494B-A595-11889A23F655}" srcOrd="0" destOrd="0" presId="urn:microsoft.com/office/officeart/2005/8/layout/hChevron3"/>
    <dgm:cxn modelId="{E2585C96-DDF8-5D48-894B-85799BDE18A8}" type="presOf" srcId="{7BF9B59A-4738-AB4C-84EE-A381AB73EE92}" destId="{3221E360-0138-134B-93A6-E1EB71106BF7}" srcOrd="0" destOrd="0" presId="urn:microsoft.com/office/officeart/2005/8/layout/hChevron3"/>
    <dgm:cxn modelId="{CEBF92C6-38E7-9E4B-A5DC-709C950234E4}" type="presOf" srcId="{ED06C3F0-6A66-F04A-85CC-460D448E98FB}" destId="{A66667DF-4CD0-324C-A8CA-19667255F8B9}" srcOrd="0" destOrd="0" presId="urn:microsoft.com/office/officeart/2005/8/layout/hChevron3"/>
    <dgm:cxn modelId="{88E8FCE3-D37B-B145-BCCB-19425892FA5A}" type="presOf" srcId="{D2214801-8082-3C4F-AAE8-C1DF40503FEC}" destId="{352D5428-A076-1640-8CD4-C7DFC17BB5AF}" srcOrd="0" destOrd="0" presId="urn:microsoft.com/office/officeart/2005/8/layout/hChevron3"/>
    <dgm:cxn modelId="{0C0DD4E5-E0F6-C440-AF68-131087260295}" srcId="{7BF9B59A-4738-AB4C-84EE-A381AB73EE92}" destId="{92FF48EA-37EA-914C-8E31-9BF29FFC8D54}" srcOrd="1" destOrd="0" parTransId="{E510F8EE-FEC7-7648-80AD-6DDB06951A2F}" sibTransId="{13CCEE1B-0243-8F49-B0AE-1D1EC10D1B40}"/>
    <dgm:cxn modelId="{69203050-3864-DB40-B19F-B92355EF2774}" type="presParOf" srcId="{3221E360-0138-134B-93A6-E1EB71106BF7}" destId="{91D47CD7-6BBF-CD4B-B1A7-15DAEDE8AED5}" srcOrd="0" destOrd="0" presId="urn:microsoft.com/office/officeart/2005/8/layout/hChevron3"/>
    <dgm:cxn modelId="{EEDACC1B-FB36-2A4D-8440-ABBA1E11DFB0}" type="presParOf" srcId="{3221E360-0138-134B-93A6-E1EB71106BF7}" destId="{A68BD25F-0C0D-E04A-B970-524117DC5362}" srcOrd="1" destOrd="0" presId="urn:microsoft.com/office/officeart/2005/8/layout/hChevron3"/>
    <dgm:cxn modelId="{F6861D39-BF02-AC4D-9960-8756E117D2EB}" type="presParOf" srcId="{3221E360-0138-134B-93A6-E1EB71106BF7}" destId="{EA93871E-DBFA-C64F-80C6-6B97FA739A6B}" srcOrd="2" destOrd="0" presId="urn:microsoft.com/office/officeart/2005/8/layout/hChevron3"/>
    <dgm:cxn modelId="{AECB7BCF-EDC6-E74A-B1A4-0DD2D5795FDC}" type="presParOf" srcId="{3221E360-0138-134B-93A6-E1EB71106BF7}" destId="{9449FEE1-0367-7B49-AB88-EED7A6B638CC}" srcOrd="3" destOrd="0" presId="urn:microsoft.com/office/officeart/2005/8/layout/hChevron3"/>
    <dgm:cxn modelId="{04551054-C193-2E4D-A949-47CB1B0C6FFB}" type="presParOf" srcId="{3221E360-0138-134B-93A6-E1EB71106BF7}" destId="{A66667DF-4CD0-324C-A8CA-19667255F8B9}" srcOrd="4" destOrd="0" presId="urn:microsoft.com/office/officeart/2005/8/layout/hChevron3"/>
    <dgm:cxn modelId="{8F46EB87-3471-044D-86EA-D8E8D212562E}" type="presParOf" srcId="{3221E360-0138-134B-93A6-E1EB71106BF7}" destId="{7952FD91-D1A6-1E42-8C48-15B455AF6F4C}" srcOrd="5" destOrd="0" presId="urn:microsoft.com/office/officeart/2005/8/layout/hChevron3"/>
    <dgm:cxn modelId="{BFE5E769-972E-9940-85F6-954E2CB5EF15}" type="presParOf" srcId="{3221E360-0138-134B-93A6-E1EB71106BF7}" destId="{352D5428-A076-1640-8CD4-C7DFC17BB5AF}" srcOrd="6" destOrd="0" presId="urn:microsoft.com/office/officeart/2005/8/layout/hChevron3"/>
    <dgm:cxn modelId="{9F6BBC21-21D2-764B-BC1D-140672064C55}" type="presParOf" srcId="{3221E360-0138-134B-93A6-E1EB71106BF7}" destId="{0D49ABD8-2BF2-3245-9094-DB03A96021B7}" srcOrd="7" destOrd="0" presId="urn:microsoft.com/office/officeart/2005/8/layout/hChevron3"/>
    <dgm:cxn modelId="{D286996F-F518-0B40-B168-FAFD79B42C31}" type="presParOf" srcId="{3221E360-0138-134B-93A6-E1EB71106BF7}" destId="{B5F9C124-BC2C-494B-A595-11889A23F655}"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83E739-D927-F046-9B40-023FC3F7E6E3}" type="doc">
      <dgm:prSet loTypeId="urn:microsoft.com/office/officeart/2005/8/layout/process1" loCatId="" qsTypeId="urn:microsoft.com/office/officeart/2005/8/quickstyle/simple1" qsCatId="simple" csTypeId="urn:microsoft.com/office/officeart/2005/8/colors/accent1_2" csCatId="accent1" phldr="1"/>
      <dgm:spPr/>
    </dgm:pt>
    <dgm:pt modelId="{70FCB7E1-947D-9F41-A938-553156842793}">
      <dgm:prSet phldrT="[Text]"/>
      <dgm:spPr/>
      <dgm:t>
        <a:bodyPr/>
        <a:lstStyle/>
        <a:p>
          <a:r>
            <a:rPr lang="en-SG" b="0" i="0" dirty="0"/>
            <a:t>Create a NumPy array from the column  class in </a:t>
          </a:r>
          <a:r>
            <a:rPr lang="en-SG" b="0" i="0" dirty="0" err="1"/>
            <a:t>dataframe</a:t>
          </a:r>
          <a:r>
            <a:rPr lang="en-SG" b="0" i="0" dirty="0"/>
            <a:t> , by applying the method  </a:t>
          </a:r>
          <a:r>
            <a:rPr lang="en-SG" b="0" i="0" dirty="0" err="1"/>
            <a:t>to_numpy</a:t>
          </a:r>
          <a:r>
            <a:rPr lang="en-SG" b="0" i="0" dirty="0"/>
            <a:t>() then assign it to the variable Y</a:t>
          </a:r>
          <a:endParaRPr lang="en-GB" dirty="0"/>
        </a:p>
      </dgm:t>
    </dgm:pt>
    <dgm:pt modelId="{B45172EE-54FF-DF40-8B92-E955FF7BB43E}" type="parTrans" cxnId="{09B83970-D42F-EA41-901B-CC1FE336250F}">
      <dgm:prSet/>
      <dgm:spPr/>
      <dgm:t>
        <a:bodyPr/>
        <a:lstStyle/>
        <a:p>
          <a:endParaRPr lang="en-GB"/>
        </a:p>
      </dgm:t>
    </dgm:pt>
    <dgm:pt modelId="{6F60844F-E430-9E43-BFAA-E690DCE9F2BF}" type="sibTrans" cxnId="{09B83970-D42F-EA41-901B-CC1FE336250F}">
      <dgm:prSet/>
      <dgm:spPr/>
      <dgm:t>
        <a:bodyPr/>
        <a:lstStyle/>
        <a:p>
          <a:endParaRPr lang="en-GB"/>
        </a:p>
      </dgm:t>
    </dgm:pt>
    <dgm:pt modelId="{0BFA8813-1755-DB4C-8312-A7BCEBAC2BA1}">
      <dgm:prSet phldrT="[Text]"/>
      <dgm:spPr/>
      <dgm:t>
        <a:bodyPr/>
        <a:lstStyle/>
        <a:p>
          <a:r>
            <a:rPr lang="en-SG" b="0" i="0" dirty="0"/>
            <a:t>Standardize the data in X then reassign it to the variable X using </a:t>
          </a:r>
          <a:r>
            <a:rPr lang="en-SG" b="0" i="0" dirty="0" err="1"/>
            <a:t>StandardScaler</a:t>
          </a:r>
          <a:r>
            <a:rPr lang="en-SG" b="0" i="0" dirty="0"/>
            <a:t> and fit transform</a:t>
          </a:r>
          <a:endParaRPr lang="en-GB" dirty="0"/>
        </a:p>
      </dgm:t>
    </dgm:pt>
    <dgm:pt modelId="{A1C1054B-43B0-8642-8898-6AB95AAEB05B}" type="parTrans" cxnId="{B255C677-EE90-4D41-9E52-557E31403D6F}">
      <dgm:prSet/>
      <dgm:spPr/>
      <dgm:t>
        <a:bodyPr/>
        <a:lstStyle/>
        <a:p>
          <a:endParaRPr lang="en-GB"/>
        </a:p>
      </dgm:t>
    </dgm:pt>
    <dgm:pt modelId="{CAD9C6B5-7F3D-FF49-9FF6-214DD5202780}" type="sibTrans" cxnId="{B255C677-EE90-4D41-9E52-557E31403D6F}">
      <dgm:prSet/>
      <dgm:spPr/>
      <dgm:t>
        <a:bodyPr/>
        <a:lstStyle/>
        <a:p>
          <a:endParaRPr lang="en-GB"/>
        </a:p>
      </dgm:t>
    </dgm:pt>
    <dgm:pt modelId="{F9C5DB3A-35F7-E54C-9A28-EA39BBEF2B1F}">
      <dgm:prSet phldrT="[Text]"/>
      <dgm:spPr/>
      <dgm:t>
        <a:bodyPr/>
        <a:lstStyle/>
        <a:p>
          <a:r>
            <a:rPr lang="en-SG" b="0" i="0" dirty="0"/>
            <a:t>Use the function </a:t>
          </a:r>
          <a:r>
            <a:rPr lang="en-SG" b="0" i="0" dirty="0" err="1"/>
            <a:t>train_test_split</a:t>
          </a:r>
          <a:r>
            <a:rPr lang="en-SG" b="0" i="0" dirty="0"/>
            <a:t> to split the data X and Y into training and test data. Set the parameter </a:t>
          </a:r>
          <a:r>
            <a:rPr lang="en-SG" b="0" i="0" dirty="0" err="1"/>
            <a:t>test_size</a:t>
          </a:r>
          <a:r>
            <a:rPr lang="en-SG" b="0" i="0" dirty="0"/>
            <a:t> to 0.2 and </a:t>
          </a:r>
          <a:r>
            <a:rPr lang="en-SG" b="0" i="0" dirty="0" err="1"/>
            <a:t>random_state</a:t>
          </a:r>
          <a:r>
            <a:rPr lang="en-SG" b="0" i="0" dirty="0"/>
            <a:t> to 2</a:t>
          </a:r>
          <a:endParaRPr lang="en-GB" dirty="0"/>
        </a:p>
      </dgm:t>
    </dgm:pt>
    <dgm:pt modelId="{205EC6CB-073C-0447-B7F0-03DDB779C483}" type="parTrans" cxnId="{1EAF646F-F23D-A143-8309-3A12BED033FF}">
      <dgm:prSet/>
      <dgm:spPr/>
      <dgm:t>
        <a:bodyPr/>
        <a:lstStyle/>
        <a:p>
          <a:endParaRPr lang="en-GB"/>
        </a:p>
      </dgm:t>
    </dgm:pt>
    <dgm:pt modelId="{47C3FFFD-3E93-4842-BBE0-9EBB08ED2F2E}" type="sibTrans" cxnId="{1EAF646F-F23D-A143-8309-3A12BED033FF}">
      <dgm:prSet/>
      <dgm:spPr/>
      <dgm:t>
        <a:bodyPr/>
        <a:lstStyle/>
        <a:p>
          <a:endParaRPr lang="en-GB"/>
        </a:p>
      </dgm:t>
    </dgm:pt>
    <dgm:pt modelId="{F2B80ED2-38EA-1A44-9617-B5680F2FD44F}">
      <dgm:prSet/>
      <dgm:spPr/>
      <dgm:t>
        <a:bodyPr/>
        <a:lstStyle/>
        <a:p>
          <a:r>
            <a:rPr lang="en-GB" dirty="0"/>
            <a:t>Create the different models (SVM, Classification Trees, K Nearest Neighbour, Logistic </a:t>
          </a:r>
          <a:r>
            <a:rPr lang="en-GB" dirty="0" err="1"/>
            <a:t>Regresssion</a:t>
          </a:r>
          <a:r>
            <a:rPr lang="en-GB" dirty="0"/>
            <a:t>) and use </a:t>
          </a:r>
          <a:r>
            <a:rPr lang="en-GB" dirty="0" err="1"/>
            <a:t>GridSearchCV</a:t>
          </a:r>
          <a:r>
            <a:rPr lang="en-GB" dirty="0"/>
            <a:t> to find the best parameters for each model</a:t>
          </a:r>
        </a:p>
      </dgm:t>
    </dgm:pt>
    <dgm:pt modelId="{B3089356-A4F9-D84E-8CA3-5760AD7CA011}" type="parTrans" cxnId="{1F02C72D-A054-4A46-B6FB-58DAD8F10C8E}">
      <dgm:prSet/>
      <dgm:spPr/>
      <dgm:t>
        <a:bodyPr/>
        <a:lstStyle/>
        <a:p>
          <a:endParaRPr lang="en-GB"/>
        </a:p>
      </dgm:t>
    </dgm:pt>
    <dgm:pt modelId="{A3F6C174-36BA-164E-BC7A-DDAE1779377D}" type="sibTrans" cxnId="{1F02C72D-A054-4A46-B6FB-58DAD8F10C8E}">
      <dgm:prSet/>
      <dgm:spPr/>
      <dgm:t>
        <a:bodyPr/>
        <a:lstStyle/>
        <a:p>
          <a:endParaRPr lang="en-GB"/>
        </a:p>
      </dgm:t>
    </dgm:pt>
    <dgm:pt modelId="{39E5D3B4-512E-844F-92F5-0F1CF9783216}">
      <dgm:prSet/>
      <dgm:spPr/>
      <dgm:t>
        <a:bodyPr/>
        <a:lstStyle/>
        <a:p>
          <a:r>
            <a:rPr lang="en-GB" dirty="0"/>
            <a:t>Calculate the accuracy and score for each model</a:t>
          </a:r>
        </a:p>
      </dgm:t>
    </dgm:pt>
    <dgm:pt modelId="{9E9F2563-7B79-A440-A3FB-02B38AE0F753}" type="parTrans" cxnId="{2CB7AC15-640C-9A4F-9142-9753CCB3C922}">
      <dgm:prSet/>
      <dgm:spPr/>
      <dgm:t>
        <a:bodyPr/>
        <a:lstStyle/>
        <a:p>
          <a:endParaRPr lang="en-GB"/>
        </a:p>
      </dgm:t>
    </dgm:pt>
    <dgm:pt modelId="{17B330A6-366D-524B-9A8C-1378302DCBBA}" type="sibTrans" cxnId="{2CB7AC15-640C-9A4F-9142-9753CCB3C922}">
      <dgm:prSet/>
      <dgm:spPr/>
      <dgm:t>
        <a:bodyPr/>
        <a:lstStyle/>
        <a:p>
          <a:endParaRPr lang="en-GB"/>
        </a:p>
      </dgm:t>
    </dgm:pt>
    <dgm:pt modelId="{5A6CE001-ADD0-094D-A33F-5C332AAA477D}">
      <dgm:prSet/>
      <dgm:spPr/>
      <dgm:t>
        <a:bodyPr/>
        <a:lstStyle/>
        <a:p>
          <a:r>
            <a:rPr lang="en-GB" dirty="0"/>
            <a:t>Generate the confusion matrix for each model</a:t>
          </a:r>
        </a:p>
      </dgm:t>
    </dgm:pt>
    <dgm:pt modelId="{28A80C04-EAA1-CD4C-99B1-10DEC3A8DD19}" type="parTrans" cxnId="{D48658E5-3854-F04F-A5DB-032428C5CADC}">
      <dgm:prSet/>
      <dgm:spPr/>
      <dgm:t>
        <a:bodyPr/>
        <a:lstStyle/>
        <a:p>
          <a:endParaRPr lang="en-GB"/>
        </a:p>
      </dgm:t>
    </dgm:pt>
    <dgm:pt modelId="{64570EDD-3256-8842-BA71-7AC840C569B7}" type="sibTrans" cxnId="{D48658E5-3854-F04F-A5DB-032428C5CADC}">
      <dgm:prSet/>
      <dgm:spPr/>
      <dgm:t>
        <a:bodyPr/>
        <a:lstStyle/>
        <a:p>
          <a:endParaRPr lang="en-GB"/>
        </a:p>
      </dgm:t>
    </dgm:pt>
    <dgm:pt modelId="{7818FB88-9FC5-374A-A622-F7FF8860925F}">
      <dgm:prSet/>
      <dgm:spPr/>
      <dgm:t>
        <a:bodyPr/>
        <a:lstStyle/>
        <a:p>
          <a:r>
            <a:rPr lang="en-GB" dirty="0"/>
            <a:t>Compare the result to come to a final choice</a:t>
          </a:r>
        </a:p>
      </dgm:t>
    </dgm:pt>
    <dgm:pt modelId="{E17FFD7A-F59B-224C-B44F-8E2DC6D07E02}" type="parTrans" cxnId="{79C215BA-2D69-DF4F-81F9-D32B66EA5999}">
      <dgm:prSet/>
      <dgm:spPr/>
      <dgm:t>
        <a:bodyPr/>
        <a:lstStyle/>
        <a:p>
          <a:endParaRPr lang="en-GB"/>
        </a:p>
      </dgm:t>
    </dgm:pt>
    <dgm:pt modelId="{618F66DF-3F3C-4B41-8630-05F313CFC7B2}" type="sibTrans" cxnId="{79C215BA-2D69-DF4F-81F9-D32B66EA5999}">
      <dgm:prSet/>
      <dgm:spPr/>
      <dgm:t>
        <a:bodyPr/>
        <a:lstStyle/>
        <a:p>
          <a:endParaRPr lang="en-GB"/>
        </a:p>
      </dgm:t>
    </dgm:pt>
    <dgm:pt modelId="{836BB708-843A-064A-B729-E568ACA625BA}" type="pres">
      <dgm:prSet presAssocID="{2B83E739-D927-F046-9B40-023FC3F7E6E3}" presName="Name0" presStyleCnt="0">
        <dgm:presLayoutVars>
          <dgm:dir/>
          <dgm:resizeHandles val="exact"/>
        </dgm:presLayoutVars>
      </dgm:prSet>
      <dgm:spPr/>
    </dgm:pt>
    <dgm:pt modelId="{16E9BEBF-4FF3-8749-AC54-55A3C12CE942}" type="pres">
      <dgm:prSet presAssocID="{70FCB7E1-947D-9F41-A938-553156842793}" presName="node" presStyleLbl="node1" presStyleIdx="0" presStyleCnt="7">
        <dgm:presLayoutVars>
          <dgm:bulletEnabled val="1"/>
        </dgm:presLayoutVars>
      </dgm:prSet>
      <dgm:spPr/>
    </dgm:pt>
    <dgm:pt modelId="{32681028-AAE4-2B41-86EA-D0C06EF13FAF}" type="pres">
      <dgm:prSet presAssocID="{6F60844F-E430-9E43-BFAA-E690DCE9F2BF}" presName="sibTrans" presStyleLbl="sibTrans2D1" presStyleIdx="0" presStyleCnt="6"/>
      <dgm:spPr/>
    </dgm:pt>
    <dgm:pt modelId="{398253CC-8479-9640-AA59-58D894EA0387}" type="pres">
      <dgm:prSet presAssocID="{6F60844F-E430-9E43-BFAA-E690DCE9F2BF}" presName="connectorText" presStyleLbl="sibTrans2D1" presStyleIdx="0" presStyleCnt="6"/>
      <dgm:spPr/>
    </dgm:pt>
    <dgm:pt modelId="{8CC9FE3C-462A-9043-976C-684292442083}" type="pres">
      <dgm:prSet presAssocID="{0BFA8813-1755-DB4C-8312-A7BCEBAC2BA1}" presName="node" presStyleLbl="node1" presStyleIdx="1" presStyleCnt="7">
        <dgm:presLayoutVars>
          <dgm:bulletEnabled val="1"/>
        </dgm:presLayoutVars>
      </dgm:prSet>
      <dgm:spPr/>
    </dgm:pt>
    <dgm:pt modelId="{DE17F66D-6799-A243-8AB1-CB65D549C87A}" type="pres">
      <dgm:prSet presAssocID="{CAD9C6B5-7F3D-FF49-9FF6-214DD5202780}" presName="sibTrans" presStyleLbl="sibTrans2D1" presStyleIdx="1" presStyleCnt="6"/>
      <dgm:spPr/>
    </dgm:pt>
    <dgm:pt modelId="{1B1BBC96-5FED-D94D-B237-B18C7A490045}" type="pres">
      <dgm:prSet presAssocID="{CAD9C6B5-7F3D-FF49-9FF6-214DD5202780}" presName="connectorText" presStyleLbl="sibTrans2D1" presStyleIdx="1" presStyleCnt="6"/>
      <dgm:spPr/>
    </dgm:pt>
    <dgm:pt modelId="{97AD7077-148E-484A-9373-018657E9F5A6}" type="pres">
      <dgm:prSet presAssocID="{F9C5DB3A-35F7-E54C-9A28-EA39BBEF2B1F}" presName="node" presStyleLbl="node1" presStyleIdx="2" presStyleCnt="7">
        <dgm:presLayoutVars>
          <dgm:bulletEnabled val="1"/>
        </dgm:presLayoutVars>
      </dgm:prSet>
      <dgm:spPr/>
    </dgm:pt>
    <dgm:pt modelId="{E698A58A-2DA7-A944-B884-C2AA9282DB58}" type="pres">
      <dgm:prSet presAssocID="{47C3FFFD-3E93-4842-BBE0-9EBB08ED2F2E}" presName="sibTrans" presStyleLbl="sibTrans2D1" presStyleIdx="2" presStyleCnt="6"/>
      <dgm:spPr/>
    </dgm:pt>
    <dgm:pt modelId="{F2361481-6FC3-D64F-878B-B159985E0BE0}" type="pres">
      <dgm:prSet presAssocID="{47C3FFFD-3E93-4842-BBE0-9EBB08ED2F2E}" presName="connectorText" presStyleLbl="sibTrans2D1" presStyleIdx="2" presStyleCnt="6"/>
      <dgm:spPr/>
    </dgm:pt>
    <dgm:pt modelId="{C1316808-0E6A-4544-99B5-4D30BCB23C24}" type="pres">
      <dgm:prSet presAssocID="{F2B80ED2-38EA-1A44-9617-B5680F2FD44F}" presName="node" presStyleLbl="node1" presStyleIdx="3" presStyleCnt="7">
        <dgm:presLayoutVars>
          <dgm:bulletEnabled val="1"/>
        </dgm:presLayoutVars>
      </dgm:prSet>
      <dgm:spPr/>
    </dgm:pt>
    <dgm:pt modelId="{B9387A9F-74B9-7D43-AF0B-22A92F5A66EE}" type="pres">
      <dgm:prSet presAssocID="{A3F6C174-36BA-164E-BC7A-DDAE1779377D}" presName="sibTrans" presStyleLbl="sibTrans2D1" presStyleIdx="3" presStyleCnt="6"/>
      <dgm:spPr/>
    </dgm:pt>
    <dgm:pt modelId="{DEBB896C-8AD8-7A4E-93B7-54B491157378}" type="pres">
      <dgm:prSet presAssocID="{A3F6C174-36BA-164E-BC7A-DDAE1779377D}" presName="connectorText" presStyleLbl="sibTrans2D1" presStyleIdx="3" presStyleCnt="6"/>
      <dgm:spPr/>
    </dgm:pt>
    <dgm:pt modelId="{8EEA814B-5C78-9A43-B1B6-EFD4626531B1}" type="pres">
      <dgm:prSet presAssocID="{39E5D3B4-512E-844F-92F5-0F1CF9783216}" presName="node" presStyleLbl="node1" presStyleIdx="4" presStyleCnt="7">
        <dgm:presLayoutVars>
          <dgm:bulletEnabled val="1"/>
        </dgm:presLayoutVars>
      </dgm:prSet>
      <dgm:spPr/>
    </dgm:pt>
    <dgm:pt modelId="{1B42C698-9589-5442-A0D3-08C87C7B2592}" type="pres">
      <dgm:prSet presAssocID="{17B330A6-366D-524B-9A8C-1378302DCBBA}" presName="sibTrans" presStyleLbl="sibTrans2D1" presStyleIdx="4" presStyleCnt="6"/>
      <dgm:spPr/>
    </dgm:pt>
    <dgm:pt modelId="{54BB5272-4086-D143-ACCD-732BF72A8338}" type="pres">
      <dgm:prSet presAssocID="{17B330A6-366D-524B-9A8C-1378302DCBBA}" presName="connectorText" presStyleLbl="sibTrans2D1" presStyleIdx="4" presStyleCnt="6"/>
      <dgm:spPr/>
    </dgm:pt>
    <dgm:pt modelId="{E7916D98-CD2E-624E-8107-FD7251A4279A}" type="pres">
      <dgm:prSet presAssocID="{5A6CE001-ADD0-094D-A33F-5C332AAA477D}" presName="node" presStyleLbl="node1" presStyleIdx="5" presStyleCnt="7">
        <dgm:presLayoutVars>
          <dgm:bulletEnabled val="1"/>
        </dgm:presLayoutVars>
      </dgm:prSet>
      <dgm:spPr/>
    </dgm:pt>
    <dgm:pt modelId="{D35C3DBD-8F24-174D-9AE1-7C72C557B698}" type="pres">
      <dgm:prSet presAssocID="{64570EDD-3256-8842-BA71-7AC840C569B7}" presName="sibTrans" presStyleLbl="sibTrans2D1" presStyleIdx="5" presStyleCnt="6"/>
      <dgm:spPr/>
    </dgm:pt>
    <dgm:pt modelId="{6988BB53-6130-1B43-88E8-C052926911EF}" type="pres">
      <dgm:prSet presAssocID="{64570EDD-3256-8842-BA71-7AC840C569B7}" presName="connectorText" presStyleLbl="sibTrans2D1" presStyleIdx="5" presStyleCnt="6"/>
      <dgm:spPr/>
    </dgm:pt>
    <dgm:pt modelId="{0E7C2BDE-EA03-1045-A367-202EE40E7865}" type="pres">
      <dgm:prSet presAssocID="{7818FB88-9FC5-374A-A622-F7FF8860925F}" presName="node" presStyleLbl="node1" presStyleIdx="6" presStyleCnt="7">
        <dgm:presLayoutVars>
          <dgm:bulletEnabled val="1"/>
        </dgm:presLayoutVars>
      </dgm:prSet>
      <dgm:spPr/>
    </dgm:pt>
  </dgm:ptLst>
  <dgm:cxnLst>
    <dgm:cxn modelId="{B5DAF603-04EC-7A43-857A-3F2E223B1601}" type="presOf" srcId="{64570EDD-3256-8842-BA71-7AC840C569B7}" destId="{6988BB53-6130-1B43-88E8-C052926911EF}" srcOrd="1" destOrd="0" presId="urn:microsoft.com/office/officeart/2005/8/layout/process1"/>
    <dgm:cxn modelId="{7C256906-05F3-1744-BE3B-51F20AADE9A0}" type="presOf" srcId="{17B330A6-366D-524B-9A8C-1378302DCBBA}" destId="{1B42C698-9589-5442-A0D3-08C87C7B2592}" srcOrd="0" destOrd="0" presId="urn:microsoft.com/office/officeart/2005/8/layout/process1"/>
    <dgm:cxn modelId="{56333B13-1CFB-B54A-8157-9D898656C376}" type="presOf" srcId="{70FCB7E1-947D-9F41-A938-553156842793}" destId="{16E9BEBF-4FF3-8749-AC54-55A3C12CE942}" srcOrd="0" destOrd="0" presId="urn:microsoft.com/office/officeart/2005/8/layout/process1"/>
    <dgm:cxn modelId="{D865AF13-2064-3541-A28D-C00C437FA983}" type="presOf" srcId="{F9C5DB3A-35F7-E54C-9A28-EA39BBEF2B1F}" destId="{97AD7077-148E-484A-9373-018657E9F5A6}" srcOrd="0" destOrd="0" presId="urn:microsoft.com/office/officeart/2005/8/layout/process1"/>
    <dgm:cxn modelId="{2CB7AC15-640C-9A4F-9142-9753CCB3C922}" srcId="{2B83E739-D927-F046-9B40-023FC3F7E6E3}" destId="{39E5D3B4-512E-844F-92F5-0F1CF9783216}" srcOrd="4" destOrd="0" parTransId="{9E9F2563-7B79-A440-A3FB-02B38AE0F753}" sibTransId="{17B330A6-366D-524B-9A8C-1378302DCBBA}"/>
    <dgm:cxn modelId="{E4D3FA15-6A00-D449-9CF8-5513FF2AE7AF}" type="presOf" srcId="{2B83E739-D927-F046-9B40-023FC3F7E6E3}" destId="{836BB708-843A-064A-B729-E568ACA625BA}" srcOrd="0" destOrd="0" presId="urn:microsoft.com/office/officeart/2005/8/layout/process1"/>
    <dgm:cxn modelId="{6364562C-64C3-F04B-A29B-CC1C415E7AC6}" type="presOf" srcId="{47C3FFFD-3E93-4842-BBE0-9EBB08ED2F2E}" destId="{E698A58A-2DA7-A944-B884-C2AA9282DB58}" srcOrd="0" destOrd="0" presId="urn:microsoft.com/office/officeart/2005/8/layout/process1"/>
    <dgm:cxn modelId="{1F02C72D-A054-4A46-B6FB-58DAD8F10C8E}" srcId="{2B83E739-D927-F046-9B40-023FC3F7E6E3}" destId="{F2B80ED2-38EA-1A44-9617-B5680F2FD44F}" srcOrd="3" destOrd="0" parTransId="{B3089356-A4F9-D84E-8CA3-5760AD7CA011}" sibTransId="{A3F6C174-36BA-164E-BC7A-DDAE1779377D}"/>
    <dgm:cxn modelId="{D331AC35-B30F-9447-96D2-E9B021DE0E9D}" type="presOf" srcId="{0BFA8813-1755-DB4C-8312-A7BCEBAC2BA1}" destId="{8CC9FE3C-462A-9043-976C-684292442083}" srcOrd="0" destOrd="0" presId="urn:microsoft.com/office/officeart/2005/8/layout/process1"/>
    <dgm:cxn modelId="{07B54239-74B9-BB48-A212-1E16C443419C}" type="presOf" srcId="{6F60844F-E430-9E43-BFAA-E690DCE9F2BF}" destId="{398253CC-8479-9640-AA59-58D894EA0387}" srcOrd="1" destOrd="0" presId="urn:microsoft.com/office/officeart/2005/8/layout/process1"/>
    <dgm:cxn modelId="{4479474C-FDD6-2045-9124-61DFD7B5BE8D}" type="presOf" srcId="{39E5D3B4-512E-844F-92F5-0F1CF9783216}" destId="{8EEA814B-5C78-9A43-B1B6-EFD4626531B1}" srcOrd="0" destOrd="0" presId="urn:microsoft.com/office/officeart/2005/8/layout/process1"/>
    <dgm:cxn modelId="{5C248656-ACAD-6A4D-86DE-ACC43588EB05}" type="presOf" srcId="{CAD9C6B5-7F3D-FF49-9FF6-214DD5202780}" destId="{1B1BBC96-5FED-D94D-B237-B18C7A490045}" srcOrd="1" destOrd="0" presId="urn:microsoft.com/office/officeart/2005/8/layout/process1"/>
    <dgm:cxn modelId="{1EAF646F-F23D-A143-8309-3A12BED033FF}" srcId="{2B83E739-D927-F046-9B40-023FC3F7E6E3}" destId="{F9C5DB3A-35F7-E54C-9A28-EA39BBEF2B1F}" srcOrd="2" destOrd="0" parTransId="{205EC6CB-073C-0447-B7F0-03DDB779C483}" sibTransId="{47C3FFFD-3E93-4842-BBE0-9EBB08ED2F2E}"/>
    <dgm:cxn modelId="{09B83970-D42F-EA41-901B-CC1FE336250F}" srcId="{2B83E739-D927-F046-9B40-023FC3F7E6E3}" destId="{70FCB7E1-947D-9F41-A938-553156842793}" srcOrd="0" destOrd="0" parTransId="{B45172EE-54FF-DF40-8B92-E955FF7BB43E}" sibTransId="{6F60844F-E430-9E43-BFAA-E690DCE9F2BF}"/>
    <dgm:cxn modelId="{B255C677-EE90-4D41-9E52-557E31403D6F}" srcId="{2B83E739-D927-F046-9B40-023FC3F7E6E3}" destId="{0BFA8813-1755-DB4C-8312-A7BCEBAC2BA1}" srcOrd="1" destOrd="0" parTransId="{A1C1054B-43B0-8642-8898-6AB95AAEB05B}" sibTransId="{CAD9C6B5-7F3D-FF49-9FF6-214DD5202780}"/>
    <dgm:cxn modelId="{2907A17F-394E-EC4A-BD44-D4ADA60D34AF}" type="presOf" srcId="{17B330A6-366D-524B-9A8C-1378302DCBBA}" destId="{54BB5272-4086-D143-ACCD-732BF72A8338}" srcOrd="1" destOrd="0" presId="urn:microsoft.com/office/officeart/2005/8/layout/process1"/>
    <dgm:cxn modelId="{47E4FD82-B9B7-704C-AFB3-0FAFCEC59594}" type="presOf" srcId="{F2B80ED2-38EA-1A44-9617-B5680F2FD44F}" destId="{C1316808-0E6A-4544-99B5-4D30BCB23C24}" srcOrd="0" destOrd="0" presId="urn:microsoft.com/office/officeart/2005/8/layout/process1"/>
    <dgm:cxn modelId="{ADF7868C-B55D-E747-B14A-418F9F048D1F}" type="presOf" srcId="{5A6CE001-ADD0-094D-A33F-5C332AAA477D}" destId="{E7916D98-CD2E-624E-8107-FD7251A4279A}" srcOrd="0" destOrd="0" presId="urn:microsoft.com/office/officeart/2005/8/layout/process1"/>
    <dgm:cxn modelId="{84C76295-0554-C349-AF02-096E6F7B6C6F}" type="presOf" srcId="{6F60844F-E430-9E43-BFAA-E690DCE9F2BF}" destId="{32681028-AAE4-2B41-86EA-D0C06EF13FAF}" srcOrd="0" destOrd="0" presId="urn:microsoft.com/office/officeart/2005/8/layout/process1"/>
    <dgm:cxn modelId="{1A8D4B99-EA0F-2B44-B2C3-1887426117A1}" type="presOf" srcId="{7818FB88-9FC5-374A-A622-F7FF8860925F}" destId="{0E7C2BDE-EA03-1045-A367-202EE40E7865}" srcOrd="0" destOrd="0" presId="urn:microsoft.com/office/officeart/2005/8/layout/process1"/>
    <dgm:cxn modelId="{8550879F-F942-5D43-B38A-F361E63739B2}" type="presOf" srcId="{47C3FFFD-3E93-4842-BBE0-9EBB08ED2F2E}" destId="{F2361481-6FC3-D64F-878B-B159985E0BE0}" srcOrd="1" destOrd="0" presId="urn:microsoft.com/office/officeart/2005/8/layout/process1"/>
    <dgm:cxn modelId="{79C215BA-2D69-DF4F-81F9-D32B66EA5999}" srcId="{2B83E739-D927-F046-9B40-023FC3F7E6E3}" destId="{7818FB88-9FC5-374A-A622-F7FF8860925F}" srcOrd="6" destOrd="0" parTransId="{E17FFD7A-F59B-224C-B44F-8E2DC6D07E02}" sibTransId="{618F66DF-3F3C-4B41-8630-05F313CFC7B2}"/>
    <dgm:cxn modelId="{68A887C2-BF58-CA40-9FB9-F0DB3FBAA49A}" type="presOf" srcId="{64570EDD-3256-8842-BA71-7AC840C569B7}" destId="{D35C3DBD-8F24-174D-9AE1-7C72C557B698}" srcOrd="0" destOrd="0" presId="urn:microsoft.com/office/officeart/2005/8/layout/process1"/>
    <dgm:cxn modelId="{839313D4-998E-8349-A437-BB911040954F}" type="presOf" srcId="{CAD9C6B5-7F3D-FF49-9FF6-214DD5202780}" destId="{DE17F66D-6799-A243-8AB1-CB65D549C87A}" srcOrd="0" destOrd="0" presId="urn:microsoft.com/office/officeart/2005/8/layout/process1"/>
    <dgm:cxn modelId="{FA5625E5-C58B-9044-8E3C-05A92B59F94A}" type="presOf" srcId="{A3F6C174-36BA-164E-BC7A-DDAE1779377D}" destId="{DEBB896C-8AD8-7A4E-93B7-54B491157378}" srcOrd="1" destOrd="0" presId="urn:microsoft.com/office/officeart/2005/8/layout/process1"/>
    <dgm:cxn modelId="{D48658E5-3854-F04F-A5DB-032428C5CADC}" srcId="{2B83E739-D927-F046-9B40-023FC3F7E6E3}" destId="{5A6CE001-ADD0-094D-A33F-5C332AAA477D}" srcOrd="5" destOrd="0" parTransId="{28A80C04-EAA1-CD4C-99B1-10DEC3A8DD19}" sibTransId="{64570EDD-3256-8842-BA71-7AC840C569B7}"/>
    <dgm:cxn modelId="{FACC18FD-E7CE-B846-9430-D069751F3F37}" type="presOf" srcId="{A3F6C174-36BA-164E-BC7A-DDAE1779377D}" destId="{B9387A9F-74B9-7D43-AF0B-22A92F5A66EE}" srcOrd="0" destOrd="0" presId="urn:microsoft.com/office/officeart/2005/8/layout/process1"/>
    <dgm:cxn modelId="{FAD3D2ED-DEC9-DC42-87E0-D95EEFB6DCDF}" type="presParOf" srcId="{836BB708-843A-064A-B729-E568ACA625BA}" destId="{16E9BEBF-4FF3-8749-AC54-55A3C12CE942}" srcOrd="0" destOrd="0" presId="urn:microsoft.com/office/officeart/2005/8/layout/process1"/>
    <dgm:cxn modelId="{E14AF51A-F241-6A46-B91B-0D987D0191EC}" type="presParOf" srcId="{836BB708-843A-064A-B729-E568ACA625BA}" destId="{32681028-AAE4-2B41-86EA-D0C06EF13FAF}" srcOrd="1" destOrd="0" presId="urn:microsoft.com/office/officeart/2005/8/layout/process1"/>
    <dgm:cxn modelId="{A3DE8A47-488B-274A-ABCC-AE5532D22316}" type="presParOf" srcId="{32681028-AAE4-2B41-86EA-D0C06EF13FAF}" destId="{398253CC-8479-9640-AA59-58D894EA0387}" srcOrd="0" destOrd="0" presId="urn:microsoft.com/office/officeart/2005/8/layout/process1"/>
    <dgm:cxn modelId="{EAD226AD-EAF1-D74E-8998-DEC819161714}" type="presParOf" srcId="{836BB708-843A-064A-B729-E568ACA625BA}" destId="{8CC9FE3C-462A-9043-976C-684292442083}" srcOrd="2" destOrd="0" presId="urn:microsoft.com/office/officeart/2005/8/layout/process1"/>
    <dgm:cxn modelId="{C5B231C8-ED13-184F-A2E6-1DE6BD44782D}" type="presParOf" srcId="{836BB708-843A-064A-B729-E568ACA625BA}" destId="{DE17F66D-6799-A243-8AB1-CB65D549C87A}" srcOrd="3" destOrd="0" presId="urn:microsoft.com/office/officeart/2005/8/layout/process1"/>
    <dgm:cxn modelId="{1F94E356-895B-0E44-A427-6856FA8641B2}" type="presParOf" srcId="{DE17F66D-6799-A243-8AB1-CB65D549C87A}" destId="{1B1BBC96-5FED-D94D-B237-B18C7A490045}" srcOrd="0" destOrd="0" presId="urn:microsoft.com/office/officeart/2005/8/layout/process1"/>
    <dgm:cxn modelId="{85AC8FBB-8F90-B146-89FE-9F07F444A616}" type="presParOf" srcId="{836BB708-843A-064A-B729-E568ACA625BA}" destId="{97AD7077-148E-484A-9373-018657E9F5A6}" srcOrd="4" destOrd="0" presId="urn:microsoft.com/office/officeart/2005/8/layout/process1"/>
    <dgm:cxn modelId="{AF599516-8ADA-6C4B-AE54-7F2745159356}" type="presParOf" srcId="{836BB708-843A-064A-B729-E568ACA625BA}" destId="{E698A58A-2DA7-A944-B884-C2AA9282DB58}" srcOrd="5" destOrd="0" presId="urn:microsoft.com/office/officeart/2005/8/layout/process1"/>
    <dgm:cxn modelId="{1FB134E6-D1F3-4849-8FAF-BD353C402284}" type="presParOf" srcId="{E698A58A-2DA7-A944-B884-C2AA9282DB58}" destId="{F2361481-6FC3-D64F-878B-B159985E0BE0}" srcOrd="0" destOrd="0" presId="urn:microsoft.com/office/officeart/2005/8/layout/process1"/>
    <dgm:cxn modelId="{57FFC140-FA30-DF46-A5F6-833159DF8206}" type="presParOf" srcId="{836BB708-843A-064A-B729-E568ACA625BA}" destId="{C1316808-0E6A-4544-99B5-4D30BCB23C24}" srcOrd="6" destOrd="0" presId="urn:microsoft.com/office/officeart/2005/8/layout/process1"/>
    <dgm:cxn modelId="{E1DE4DEA-2D7B-7F49-92FC-3D68A5844A68}" type="presParOf" srcId="{836BB708-843A-064A-B729-E568ACA625BA}" destId="{B9387A9F-74B9-7D43-AF0B-22A92F5A66EE}" srcOrd="7" destOrd="0" presId="urn:microsoft.com/office/officeart/2005/8/layout/process1"/>
    <dgm:cxn modelId="{45B65EA8-D4CF-424B-917E-5BADAC07D5CA}" type="presParOf" srcId="{B9387A9F-74B9-7D43-AF0B-22A92F5A66EE}" destId="{DEBB896C-8AD8-7A4E-93B7-54B491157378}" srcOrd="0" destOrd="0" presId="urn:microsoft.com/office/officeart/2005/8/layout/process1"/>
    <dgm:cxn modelId="{85AB489B-D2EC-024F-A120-6A9290A30A15}" type="presParOf" srcId="{836BB708-843A-064A-B729-E568ACA625BA}" destId="{8EEA814B-5C78-9A43-B1B6-EFD4626531B1}" srcOrd="8" destOrd="0" presId="urn:microsoft.com/office/officeart/2005/8/layout/process1"/>
    <dgm:cxn modelId="{35AA9CA5-A823-1549-B0E3-5776FAB3C365}" type="presParOf" srcId="{836BB708-843A-064A-B729-E568ACA625BA}" destId="{1B42C698-9589-5442-A0D3-08C87C7B2592}" srcOrd="9" destOrd="0" presId="urn:microsoft.com/office/officeart/2005/8/layout/process1"/>
    <dgm:cxn modelId="{2EAECDF6-892E-BD4C-A152-046A0FD6E1A2}" type="presParOf" srcId="{1B42C698-9589-5442-A0D3-08C87C7B2592}" destId="{54BB5272-4086-D143-ACCD-732BF72A8338}" srcOrd="0" destOrd="0" presId="urn:microsoft.com/office/officeart/2005/8/layout/process1"/>
    <dgm:cxn modelId="{C0622DA9-DFC2-534E-BE94-0D658BC908C7}" type="presParOf" srcId="{836BB708-843A-064A-B729-E568ACA625BA}" destId="{E7916D98-CD2E-624E-8107-FD7251A4279A}" srcOrd="10" destOrd="0" presId="urn:microsoft.com/office/officeart/2005/8/layout/process1"/>
    <dgm:cxn modelId="{4D62EAB2-4599-C143-8284-8FC8EBEA24F4}" type="presParOf" srcId="{836BB708-843A-064A-B729-E568ACA625BA}" destId="{D35C3DBD-8F24-174D-9AE1-7C72C557B698}" srcOrd="11" destOrd="0" presId="urn:microsoft.com/office/officeart/2005/8/layout/process1"/>
    <dgm:cxn modelId="{EE08B3AD-B17A-6B40-8AA2-6913BE2531BF}" type="presParOf" srcId="{D35C3DBD-8F24-174D-9AE1-7C72C557B698}" destId="{6988BB53-6130-1B43-88E8-C052926911EF}" srcOrd="0" destOrd="0" presId="urn:microsoft.com/office/officeart/2005/8/layout/process1"/>
    <dgm:cxn modelId="{81F31451-3D74-AC45-8AE8-E63D467E203F}" type="presParOf" srcId="{836BB708-843A-064A-B729-E568ACA625BA}" destId="{0E7C2BDE-EA03-1045-A367-202EE40E7865}"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C6998-D682-9343-BE91-1F12AA8FC740}">
      <dsp:nvSpPr>
        <dsp:cNvPr id="0" name=""/>
        <dsp:cNvSpPr/>
      </dsp:nvSpPr>
      <dsp:spPr>
        <a:xfrm rot="5400000">
          <a:off x="2409830" y="692776"/>
          <a:ext cx="1195413" cy="198914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969D65-42E1-9942-9EB9-2EEA70BDC367}">
      <dsp:nvSpPr>
        <dsp:cNvPr id="0" name=""/>
        <dsp:cNvSpPr/>
      </dsp:nvSpPr>
      <dsp:spPr>
        <a:xfrm>
          <a:off x="2210286" y="1287101"/>
          <a:ext cx="1795808" cy="1574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GB" sz="2000" kern="1200" dirty="0"/>
            <a:t>Request and parse the SpaceX launch data using GET request</a:t>
          </a:r>
        </a:p>
      </dsp:txBody>
      <dsp:txXfrm>
        <a:off x="2210286" y="1287101"/>
        <a:ext cx="1795808" cy="1574131"/>
      </dsp:txXfrm>
    </dsp:sp>
    <dsp:sp modelId="{55F60894-7CF8-C248-B8BC-23AF258EDE88}">
      <dsp:nvSpPr>
        <dsp:cNvPr id="0" name=""/>
        <dsp:cNvSpPr/>
      </dsp:nvSpPr>
      <dsp:spPr>
        <a:xfrm>
          <a:off x="3667262" y="546333"/>
          <a:ext cx="338831" cy="33883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869BF3-10B8-924B-B355-9F86A0ABD505}">
      <dsp:nvSpPr>
        <dsp:cNvPr id="0" name=""/>
        <dsp:cNvSpPr/>
      </dsp:nvSpPr>
      <dsp:spPr>
        <a:xfrm rot="5400000">
          <a:off x="4608250" y="148775"/>
          <a:ext cx="1195413" cy="198914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C6233F-76F3-7F4A-BEB6-43DD23242433}">
      <dsp:nvSpPr>
        <dsp:cNvPr id="0" name=""/>
        <dsp:cNvSpPr/>
      </dsp:nvSpPr>
      <dsp:spPr>
        <a:xfrm>
          <a:off x="4408706" y="743099"/>
          <a:ext cx="1795808" cy="1574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GB" sz="2000" kern="1200" dirty="0"/>
            <a:t>Select required data from the response and store them into separate list</a:t>
          </a:r>
        </a:p>
      </dsp:txBody>
      <dsp:txXfrm>
        <a:off x="4408706" y="743099"/>
        <a:ext cx="1795808" cy="1574131"/>
      </dsp:txXfrm>
    </dsp:sp>
    <dsp:sp modelId="{C94832E7-F699-CC43-A27C-9E6C81831777}">
      <dsp:nvSpPr>
        <dsp:cNvPr id="0" name=""/>
        <dsp:cNvSpPr/>
      </dsp:nvSpPr>
      <dsp:spPr>
        <a:xfrm>
          <a:off x="5865682" y="2332"/>
          <a:ext cx="338831" cy="33883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87752-1836-0B46-BFA9-882D9E5E3599}">
      <dsp:nvSpPr>
        <dsp:cNvPr id="0" name=""/>
        <dsp:cNvSpPr/>
      </dsp:nvSpPr>
      <dsp:spPr>
        <a:xfrm rot="5400000">
          <a:off x="6806670" y="-395226"/>
          <a:ext cx="1195413" cy="198914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0C4AB1-D8D6-9742-810D-D275959A5233}">
      <dsp:nvSpPr>
        <dsp:cNvPr id="0" name=""/>
        <dsp:cNvSpPr/>
      </dsp:nvSpPr>
      <dsp:spPr>
        <a:xfrm>
          <a:off x="6607126" y="199098"/>
          <a:ext cx="1795808" cy="1574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GB" sz="2000" kern="1200" dirty="0"/>
            <a:t>Create a Data Frame from the list of data collected</a:t>
          </a:r>
        </a:p>
      </dsp:txBody>
      <dsp:txXfrm>
        <a:off x="6607126" y="199098"/>
        <a:ext cx="1795808" cy="1574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47CD7-6BBF-CD4B-B1A7-15DAEDE8AED5}">
      <dsp:nvSpPr>
        <dsp:cNvPr id="0" name=""/>
        <dsp:cNvSpPr/>
      </dsp:nvSpPr>
      <dsp:spPr>
        <a:xfrm>
          <a:off x="1264" y="756054"/>
          <a:ext cx="2465386" cy="98615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rtl="0">
            <a:lnSpc>
              <a:spcPct val="90000"/>
            </a:lnSpc>
            <a:spcBef>
              <a:spcPct val="0"/>
            </a:spcBef>
            <a:spcAft>
              <a:spcPct val="35000"/>
            </a:spcAft>
            <a:buNone/>
          </a:pPr>
          <a:r>
            <a:rPr lang="en-GB" sz="1300" kern="1200" dirty="0"/>
            <a:t>Perform simple EDA: look for null values, and identify data type</a:t>
          </a:r>
        </a:p>
      </dsp:txBody>
      <dsp:txXfrm>
        <a:off x="1264" y="756054"/>
        <a:ext cx="2218848" cy="986154"/>
      </dsp:txXfrm>
    </dsp:sp>
    <dsp:sp modelId="{EA93871E-DBFA-C64F-80C6-6B97FA739A6B}">
      <dsp:nvSpPr>
        <dsp:cNvPr id="0" name=""/>
        <dsp:cNvSpPr/>
      </dsp:nvSpPr>
      <dsp:spPr>
        <a:xfrm>
          <a:off x="1973573" y="756054"/>
          <a:ext cx="2465386" cy="98615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rtl="0">
            <a:lnSpc>
              <a:spcPct val="90000"/>
            </a:lnSpc>
            <a:spcBef>
              <a:spcPct val="0"/>
            </a:spcBef>
            <a:spcAft>
              <a:spcPct val="35000"/>
            </a:spcAft>
            <a:buNone/>
          </a:pPr>
          <a:r>
            <a:rPr lang="en-GB" sz="1300" kern="1200" dirty="0"/>
            <a:t>Calculate the number of launches on each site</a:t>
          </a:r>
        </a:p>
      </dsp:txBody>
      <dsp:txXfrm>
        <a:off x="2466650" y="756054"/>
        <a:ext cx="1479232" cy="986154"/>
      </dsp:txXfrm>
    </dsp:sp>
    <dsp:sp modelId="{A66667DF-4CD0-324C-A8CA-19667255F8B9}">
      <dsp:nvSpPr>
        <dsp:cNvPr id="0" name=""/>
        <dsp:cNvSpPr/>
      </dsp:nvSpPr>
      <dsp:spPr>
        <a:xfrm>
          <a:off x="3945882" y="756054"/>
          <a:ext cx="2465386" cy="98615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SG" sz="1300" b="1" i="0" kern="1200"/>
            <a:t>Calculate the number and occurence of mission outcome per orbit type</a:t>
          </a:r>
          <a:endParaRPr lang="en-GB" sz="1300" kern="1200"/>
        </a:p>
      </dsp:txBody>
      <dsp:txXfrm>
        <a:off x="4438959" y="756054"/>
        <a:ext cx="1479232" cy="986154"/>
      </dsp:txXfrm>
    </dsp:sp>
    <dsp:sp modelId="{352D5428-A076-1640-8CD4-C7DFC17BB5AF}">
      <dsp:nvSpPr>
        <dsp:cNvPr id="0" name=""/>
        <dsp:cNvSpPr/>
      </dsp:nvSpPr>
      <dsp:spPr>
        <a:xfrm>
          <a:off x="5918191" y="756054"/>
          <a:ext cx="2465386" cy="98615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rtl="0">
            <a:lnSpc>
              <a:spcPct val="90000"/>
            </a:lnSpc>
            <a:spcBef>
              <a:spcPct val="0"/>
            </a:spcBef>
            <a:spcAft>
              <a:spcPct val="35000"/>
            </a:spcAft>
            <a:buNone/>
          </a:pPr>
          <a:r>
            <a:rPr lang="en-GB" sz="1300" kern="1200" dirty="0"/>
            <a:t>Calculate the number and occurrence of each orbit</a:t>
          </a:r>
        </a:p>
      </dsp:txBody>
      <dsp:txXfrm>
        <a:off x="6411268" y="756054"/>
        <a:ext cx="1479232" cy="986154"/>
      </dsp:txXfrm>
    </dsp:sp>
    <dsp:sp modelId="{B5F9C124-BC2C-494B-A595-11889A23F655}">
      <dsp:nvSpPr>
        <dsp:cNvPr id="0" name=""/>
        <dsp:cNvSpPr/>
      </dsp:nvSpPr>
      <dsp:spPr>
        <a:xfrm>
          <a:off x="7890500" y="756054"/>
          <a:ext cx="2465386" cy="98615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SG" sz="1300" b="1" i="0" kern="1200"/>
            <a:t>Create a landing outcome label from Outcome column</a:t>
          </a:r>
          <a:endParaRPr lang="en-GB" sz="1300" kern="1200" dirty="0"/>
        </a:p>
      </dsp:txBody>
      <dsp:txXfrm>
        <a:off x="8383577" y="756054"/>
        <a:ext cx="1479232" cy="986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9BEBF-4FF3-8749-AC54-55A3C12CE942}">
      <dsp:nvSpPr>
        <dsp:cNvPr id="0" name=""/>
        <dsp:cNvSpPr/>
      </dsp:nvSpPr>
      <dsp:spPr>
        <a:xfrm>
          <a:off x="2952" y="933832"/>
          <a:ext cx="1118052" cy="12761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SG" sz="900" b="0" i="0" kern="1200" dirty="0"/>
            <a:t>Create a NumPy array from the column  class in </a:t>
          </a:r>
          <a:r>
            <a:rPr lang="en-SG" sz="900" b="0" i="0" kern="1200" dirty="0" err="1"/>
            <a:t>dataframe</a:t>
          </a:r>
          <a:r>
            <a:rPr lang="en-SG" sz="900" b="0" i="0" kern="1200" dirty="0"/>
            <a:t> , by applying the method  </a:t>
          </a:r>
          <a:r>
            <a:rPr lang="en-SG" sz="900" b="0" i="0" kern="1200" dirty="0" err="1"/>
            <a:t>to_numpy</a:t>
          </a:r>
          <a:r>
            <a:rPr lang="en-SG" sz="900" b="0" i="0" kern="1200" dirty="0"/>
            <a:t>() then assign it to the variable Y</a:t>
          </a:r>
          <a:endParaRPr lang="en-GB" sz="900" kern="1200" dirty="0"/>
        </a:p>
      </dsp:txBody>
      <dsp:txXfrm>
        <a:off x="35699" y="966579"/>
        <a:ext cx="1052558" cy="1210658"/>
      </dsp:txXfrm>
    </dsp:sp>
    <dsp:sp modelId="{32681028-AAE4-2B41-86EA-D0C06EF13FAF}">
      <dsp:nvSpPr>
        <dsp:cNvPr id="0" name=""/>
        <dsp:cNvSpPr/>
      </dsp:nvSpPr>
      <dsp:spPr>
        <a:xfrm>
          <a:off x="1232810" y="1433269"/>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1232810" y="1488724"/>
        <a:ext cx="165919" cy="166367"/>
      </dsp:txXfrm>
    </dsp:sp>
    <dsp:sp modelId="{8CC9FE3C-462A-9043-976C-684292442083}">
      <dsp:nvSpPr>
        <dsp:cNvPr id="0" name=""/>
        <dsp:cNvSpPr/>
      </dsp:nvSpPr>
      <dsp:spPr>
        <a:xfrm>
          <a:off x="1568226" y="933832"/>
          <a:ext cx="1118052" cy="12761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SG" sz="900" b="0" i="0" kern="1200" dirty="0"/>
            <a:t>Standardize the data in X then reassign it to the variable X using </a:t>
          </a:r>
          <a:r>
            <a:rPr lang="en-SG" sz="900" b="0" i="0" kern="1200" dirty="0" err="1"/>
            <a:t>StandardScaler</a:t>
          </a:r>
          <a:r>
            <a:rPr lang="en-SG" sz="900" b="0" i="0" kern="1200" dirty="0"/>
            <a:t> and fit transform</a:t>
          </a:r>
          <a:endParaRPr lang="en-GB" sz="900" kern="1200" dirty="0"/>
        </a:p>
      </dsp:txBody>
      <dsp:txXfrm>
        <a:off x="1600973" y="966579"/>
        <a:ext cx="1052558" cy="1210658"/>
      </dsp:txXfrm>
    </dsp:sp>
    <dsp:sp modelId="{DE17F66D-6799-A243-8AB1-CB65D549C87A}">
      <dsp:nvSpPr>
        <dsp:cNvPr id="0" name=""/>
        <dsp:cNvSpPr/>
      </dsp:nvSpPr>
      <dsp:spPr>
        <a:xfrm>
          <a:off x="2798084" y="1433269"/>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2798084" y="1488724"/>
        <a:ext cx="165919" cy="166367"/>
      </dsp:txXfrm>
    </dsp:sp>
    <dsp:sp modelId="{97AD7077-148E-484A-9373-018657E9F5A6}">
      <dsp:nvSpPr>
        <dsp:cNvPr id="0" name=""/>
        <dsp:cNvSpPr/>
      </dsp:nvSpPr>
      <dsp:spPr>
        <a:xfrm>
          <a:off x="3133499" y="933832"/>
          <a:ext cx="1118052" cy="12761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SG" sz="900" b="0" i="0" kern="1200" dirty="0"/>
            <a:t>Use the function </a:t>
          </a:r>
          <a:r>
            <a:rPr lang="en-SG" sz="900" b="0" i="0" kern="1200" dirty="0" err="1"/>
            <a:t>train_test_split</a:t>
          </a:r>
          <a:r>
            <a:rPr lang="en-SG" sz="900" b="0" i="0" kern="1200" dirty="0"/>
            <a:t> to split the data X and Y into training and test data. Set the parameter </a:t>
          </a:r>
          <a:r>
            <a:rPr lang="en-SG" sz="900" b="0" i="0" kern="1200" dirty="0" err="1"/>
            <a:t>test_size</a:t>
          </a:r>
          <a:r>
            <a:rPr lang="en-SG" sz="900" b="0" i="0" kern="1200" dirty="0"/>
            <a:t> to 0.2 and </a:t>
          </a:r>
          <a:r>
            <a:rPr lang="en-SG" sz="900" b="0" i="0" kern="1200" dirty="0" err="1"/>
            <a:t>random_state</a:t>
          </a:r>
          <a:r>
            <a:rPr lang="en-SG" sz="900" b="0" i="0" kern="1200" dirty="0"/>
            <a:t> to 2</a:t>
          </a:r>
          <a:endParaRPr lang="en-GB" sz="900" kern="1200" dirty="0"/>
        </a:p>
      </dsp:txBody>
      <dsp:txXfrm>
        <a:off x="3166246" y="966579"/>
        <a:ext cx="1052558" cy="1210658"/>
      </dsp:txXfrm>
    </dsp:sp>
    <dsp:sp modelId="{E698A58A-2DA7-A944-B884-C2AA9282DB58}">
      <dsp:nvSpPr>
        <dsp:cNvPr id="0" name=""/>
        <dsp:cNvSpPr/>
      </dsp:nvSpPr>
      <dsp:spPr>
        <a:xfrm>
          <a:off x="4363357" y="1433269"/>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4363357" y="1488724"/>
        <a:ext cx="165919" cy="166367"/>
      </dsp:txXfrm>
    </dsp:sp>
    <dsp:sp modelId="{C1316808-0E6A-4544-99B5-4D30BCB23C24}">
      <dsp:nvSpPr>
        <dsp:cNvPr id="0" name=""/>
        <dsp:cNvSpPr/>
      </dsp:nvSpPr>
      <dsp:spPr>
        <a:xfrm>
          <a:off x="4698773" y="933832"/>
          <a:ext cx="1118052" cy="12761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Create the different models (SVM, Classification Trees, K Nearest Neighbour, Logistic </a:t>
          </a:r>
          <a:r>
            <a:rPr lang="en-GB" sz="900" kern="1200" dirty="0" err="1"/>
            <a:t>Regresssion</a:t>
          </a:r>
          <a:r>
            <a:rPr lang="en-GB" sz="900" kern="1200" dirty="0"/>
            <a:t>) and use </a:t>
          </a:r>
          <a:r>
            <a:rPr lang="en-GB" sz="900" kern="1200" dirty="0" err="1"/>
            <a:t>GridSearchCV</a:t>
          </a:r>
          <a:r>
            <a:rPr lang="en-GB" sz="900" kern="1200" dirty="0"/>
            <a:t> to find the best parameters for each model</a:t>
          </a:r>
        </a:p>
      </dsp:txBody>
      <dsp:txXfrm>
        <a:off x="4731520" y="966579"/>
        <a:ext cx="1052558" cy="1210658"/>
      </dsp:txXfrm>
    </dsp:sp>
    <dsp:sp modelId="{B9387A9F-74B9-7D43-AF0B-22A92F5A66EE}">
      <dsp:nvSpPr>
        <dsp:cNvPr id="0" name=""/>
        <dsp:cNvSpPr/>
      </dsp:nvSpPr>
      <dsp:spPr>
        <a:xfrm>
          <a:off x="5928631" y="1433269"/>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5928631" y="1488724"/>
        <a:ext cx="165919" cy="166367"/>
      </dsp:txXfrm>
    </dsp:sp>
    <dsp:sp modelId="{8EEA814B-5C78-9A43-B1B6-EFD4626531B1}">
      <dsp:nvSpPr>
        <dsp:cNvPr id="0" name=""/>
        <dsp:cNvSpPr/>
      </dsp:nvSpPr>
      <dsp:spPr>
        <a:xfrm>
          <a:off x="6264047" y="933832"/>
          <a:ext cx="1118052" cy="12761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Calculate the accuracy and score for each model</a:t>
          </a:r>
        </a:p>
      </dsp:txBody>
      <dsp:txXfrm>
        <a:off x="6296794" y="966579"/>
        <a:ext cx="1052558" cy="1210658"/>
      </dsp:txXfrm>
    </dsp:sp>
    <dsp:sp modelId="{1B42C698-9589-5442-A0D3-08C87C7B2592}">
      <dsp:nvSpPr>
        <dsp:cNvPr id="0" name=""/>
        <dsp:cNvSpPr/>
      </dsp:nvSpPr>
      <dsp:spPr>
        <a:xfrm>
          <a:off x="7493905" y="1433269"/>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7493905" y="1488724"/>
        <a:ext cx="165919" cy="166367"/>
      </dsp:txXfrm>
    </dsp:sp>
    <dsp:sp modelId="{E7916D98-CD2E-624E-8107-FD7251A4279A}">
      <dsp:nvSpPr>
        <dsp:cNvPr id="0" name=""/>
        <dsp:cNvSpPr/>
      </dsp:nvSpPr>
      <dsp:spPr>
        <a:xfrm>
          <a:off x="7829321" y="933832"/>
          <a:ext cx="1118052" cy="12761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Generate the confusion matrix for each model</a:t>
          </a:r>
        </a:p>
      </dsp:txBody>
      <dsp:txXfrm>
        <a:off x="7862068" y="966579"/>
        <a:ext cx="1052558" cy="1210658"/>
      </dsp:txXfrm>
    </dsp:sp>
    <dsp:sp modelId="{D35C3DBD-8F24-174D-9AE1-7C72C557B698}">
      <dsp:nvSpPr>
        <dsp:cNvPr id="0" name=""/>
        <dsp:cNvSpPr/>
      </dsp:nvSpPr>
      <dsp:spPr>
        <a:xfrm>
          <a:off x="9059179" y="1433269"/>
          <a:ext cx="237027" cy="2772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9059179" y="1488724"/>
        <a:ext cx="165919" cy="166367"/>
      </dsp:txXfrm>
    </dsp:sp>
    <dsp:sp modelId="{0E7C2BDE-EA03-1045-A367-202EE40E7865}">
      <dsp:nvSpPr>
        <dsp:cNvPr id="0" name=""/>
        <dsp:cNvSpPr/>
      </dsp:nvSpPr>
      <dsp:spPr>
        <a:xfrm>
          <a:off x="9394594" y="933832"/>
          <a:ext cx="1118052" cy="12761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Compare the result to come to a final choice</a:t>
          </a:r>
        </a:p>
      </dsp:txBody>
      <dsp:txXfrm>
        <a:off x="9427341" y="966579"/>
        <a:ext cx="1052558" cy="1210658"/>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1/29/22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058277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localhost:8888/notebooks/Desktop/IBM-Data-Science-Specialization/Applied%20Data%20Science%20Capstone/Exploratory%20Analysis%20Using%20Pandas%20and%20Matplotli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elTanSG/IBM-Data-Science-Specialization/blob/main/Applied%20Data%20Science%20Capstone/Exploratory%20Analysis%20Using%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elTanSG/IBM-Data-Science-Specialization/blob/main/Applied%20Data%20Science%20Capstone/Interactive%20Visual%20Analytics%20and%20Dashboard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elTanSG/IBM-Data-Science-Specialization/blob/main/Applied%20Data%20Science%20Capstone/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7.png"/><Relationship Id="rId4" Type="http://schemas.openxmlformats.org/officeDocument/2006/relationships/hyperlink" Target="https://github.com/JoelTanSG/IBM-Data-Science-Specialization/blob/main/Applied%20Data%20Science%20Capstone/Predictive%20Analysis%20(Classification).ipynb" TargetMode="External"/><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elTanSG/IBM-Data-Science-Specialization/blob/main/Applied%20Data%20Science%20Capstone/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7.png"/><Relationship Id="rId5" Type="http://schemas.openxmlformats.org/officeDocument/2006/relationships/diagramLayout" Target="../diagrams/layout1.xml"/><Relationship Id="rId10" Type="http://schemas.openxmlformats.org/officeDocument/2006/relationships/image" Target="../media/image6.png"/><Relationship Id="rId4" Type="http://schemas.openxmlformats.org/officeDocument/2006/relationships/diagramData" Target="../diagrams/data1.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oelTanSG/IBM-Data-Science-Specialization/blob/main/Applied%20Data%20Science%20Capstone/Data%20Collection%20with%20Web%20Scraping.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JoelTanSG/IBM-Data-Science-Specialization/blob/main/Applied%20Data%20Science%20Capstone/Exploratory%20Analysis%20Using%20Pandas%20and%20Matplotlib.ipynb" TargetMode="External"/><Relationship Id="rId13"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14.png"/><Relationship Id="rId5" Type="http://schemas.openxmlformats.org/officeDocument/2006/relationships/diagramQuickStyle" Target="../diagrams/quickStyle2.xml"/><Relationship Id="rId10" Type="http://schemas.openxmlformats.org/officeDocument/2006/relationships/image" Target="../media/image13.png"/><Relationship Id="rId4" Type="http://schemas.openxmlformats.org/officeDocument/2006/relationships/diagramLayout" Target="../diagrams/layout2.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Joel Tan</a:t>
            </a:r>
          </a:p>
          <a:p>
            <a:r>
              <a:rPr lang="en-US" dirty="0">
                <a:solidFill>
                  <a:schemeClr val="bg2"/>
                </a:solidFill>
                <a:latin typeface="Abadi" panose="020B0604020104020204" pitchFamily="34" charset="0"/>
                <a:ea typeface="SF Pro" pitchFamily="2" charset="0"/>
                <a:cs typeface="SF Pro" pitchFamily="2" charset="0"/>
              </a:rPr>
              <a:t>29 Jan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64167" y="2065238"/>
            <a:ext cx="5663666" cy="2727524"/>
          </a:xfrm>
          <a:prstGeom prst="rect">
            <a:avLst/>
          </a:prstGeom>
        </p:spPr>
        <p:txBody>
          <a:bodyPr lIns="91440" tIns="45720" rIns="91440" bIns="45720" anchor="t"/>
          <a:lstStyle/>
          <a:p>
            <a:pPr marL="0" indent="0" algn="ctr">
              <a:lnSpc>
                <a:spcPct val="100000"/>
              </a:lnSpc>
              <a:spcBef>
                <a:spcPts val="1400"/>
              </a:spcBef>
              <a:buNone/>
            </a:pPr>
            <a:r>
              <a:rPr lang="en-US" sz="2000" dirty="0">
                <a:solidFill>
                  <a:schemeClr val="accent3">
                    <a:lumMod val="25000"/>
                  </a:schemeClr>
                </a:solidFill>
                <a:latin typeface="Abadi"/>
              </a:rPr>
              <a:t>Charts Used</a:t>
            </a:r>
          </a:p>
          <a:p>
            <a:pPr marL="457200" indent="-457200" algn="just">
              <a:lnSpc>
                <a:spcPct val="100000"/>
              </a:lnSpc>
              <a:spcBef>
                <a:spcPts val="1400"/>
              </a:spcBef>
              <a:buAutoNum type="arabicPeriod"/>
            </a:pPr>
            <a:r>
              <a:rPr lang="en-US" sz="1400" dirty="0">
                <a:solidFill>
                  <a:schemeClr val="accent3">
                    <a:lumMod val="25000"/>
                  </a:schemeClr>
                </a:solidFill>
                <a:latin typeface="Abadi"/>
              </a:rPr>
              <a:t>Scatter plot relationship between Flight Number and Launch Site</a:t>
            </a:r>
          </a:p>
          <a:p>
            <a:pPr marL="457200" indent="-457200" algn="just">
              <a:lnSpc>
                <a:spcPct val="100000"/>
              </a:lnSpc>
              <a:spcBef>
                <a:spcPts val="1400"/>
              </a:spcBef>
              <a:buFont typeface="Arial" panose="020B0604020202020204" pitchFamily="34" charset="0"/>
              <a:buAutoNum type="arabicPeriod"/>
            </a:pPr>
            <a:r>
              <a:rPr lang="en-US" sz="1400" dirty="0">
                <a:solidFill>
                  <a:schemeClr val="accent3">
                    <a:lumMod val="25000"/>
                  </a:schemeClr>
                </a:solidFill>
                <a:latin typeface="Abadi"/>
              </a:rPr>
              <a:t>Scatter plot relationship between Payload and Launch Site</a:t>
            </a:r>
          </a:p>
          <a:p>
            <a:pPr marL="457200" indent="-457200" algn="just">
              <a:lnSpc>
                <a:spcPct val="100000"/>
              </a:lnSpc>
              <a:spcBef>
                <a:spcPts val="1400"/>
              </a:spcBef>
              <a:buFont typeface="Arial" panose="020B0604020202020204" pitchFamily="34" charset="0"/>
              <a:buAutoNum type="arabicPeriod"/>
            </a:pPr>
            <a:r>
              <a:rPr lang="en-US" sz="1400" dirty="0">
                <a:solidFill>
                  <a:schemeClr val="accent3">
                    <a:lumMod val="25000"/>
                  </a:schemeClr>
                </a:solidFill>
                <a:latin typeface="Abadi" panose="020B0604020104020204" pitchFamily="34" charset="0"/>
              </a:rPr>
              <a:t>Bar plot relationship between success rate of each orbit type</a:t>
            </a:r>
          </a:p>
          <a:p>
            <a:pPr marL="457200" indent="-457200" algn="just">
              <a:lnSpc>
                <a:spcPct val="100000"/>
              </a:lnSpc>
              <a:spcBef>
                <a:spcPts val="1400"/>
              </a:spcBef>
              <a:buFont typeface="Arial" panose="020B0604020202020204" pitchFamily="34" charset="0"/>
              <a:buAutoNum type="arabicPeriod"/>
            </a:pPr>
            <a:r>
              <a:rPr lang="en-US" sz="1400" dirty="0">
                <a:solidFill>
                  <a:schemeClr val="accent3">
                    <a:lumMod val="25000"/>
                  </a:schemeClr>
                </a:solidFill>
                <a:latin typeface="Abadi" panose="020B0604020104020204" pitchFamily="34" charset="0"/>
              </a:rPr>
              <a:t>Scatter plot relationship between Flight Number and Orbit type</a:t>
            </a:r>
          </a:p>
          <a:p>
            <a:pPr marL="457200" indent="-457200" algn="just">
              <a:lnSpc>
                <a:spcPct val="100000"/>
              </a:lnSpc>
              <a:spcBef>
                <a:spcPts val="1400"/>
              </a:spcBef>
              <a:buFont typeface="Arial" panose="020B0604020202020204" pitchFamily="34" charset="0"/>
              <a:buAutoNum type="arabicPeriod"/>
            </a:pPr>
            <a:r>
              <a:rPr lang="en-US" sz="1400" dirty="0">
                <a:solidFill>
                  <a:schemeClr val="accent3">
                    <a:lumMod val="25000"/>
                  </a:schemeClr>
                </a:solidFill>
                <a:latin typeface="Abadi" panose="020B0604020104020204" pitchFamily="34" charset="0"/>
              </a:rPr>
              <a:t>Scatter plot relationship between Payload and Orbit type</a:t>
            </a:r>
          </a:p>
          <a:p>
            <a:pPr marL="457200" indent="-457200" algn="just">
              <a:lnSpc>
                <a:spcPct val="100000"/>
              </a:lnSpc>
              <a:spcBef>
                <a:spcPts val="1400"/>
              </a:spcBef>
              <a:buFont typeface="Arial" panose="020B0604020202020204" pitchFamily="34" charset="0"/>
              <a:buAutoNum type="arabicPeriod"/>
            </a:pPr>
            <a:r>
              <a:rPr lang="en-US" sz="1400" dirty="0">
                <a:solidFill>
                  <a:schemeClr val="accent3">
                    <a:lumMod val="25000"/>
                  </a:schemeClr>
                </a:solidFill>
                <a:latin typeface="Abadi" panose="020B0604020104020204" pitchFamily="34" charset="0"/>
              </a:rPr>
              <a:t>Line plot launch success yearly trend</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856FB49E-39B1-B246-8A3D-A5756E75AB59}"/>
              </a:ext>
            </a:extLst>
          </p:cNvPr>
          <p:cNvSpPr txBox="1">
            <a:spLocks/>
          </p:cNvSpPr>
          <p:nvPr/>
        </p:nvSpPr>
        <p:spPr>
          <a:xfrm>
            <a:off x="833778" y="1025912"/>
            <a:ext cx="1136271" cy="23045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000" dirty="0">
                <a:solidFill>
                  <a:schemeClr val="accent3">
                    <a:lumMod val="25000"/>
                  </a:schemeClr>
                </a:solidFill>
                <a:latin typeface="Abadi" panose="020B0604020104020204" pitchFamily="34" charset="0"/>
              </a:rPr>
              <a:t>GitHub URL </a:t>
            </a:r>
            <a:r>
              <a:rPr lang="en-US" sz="1000" dirty="0">
                <a:solidFill>
                  <a:schemeClr val="accent3">
                    <a:lumMod val="25000"/>
                  </a:schemeClr>
                </a:solidFill>
                <a:latin typeface="Abadi" panose="020B0604020104020204" pitchFamily="34" charset="0"/>
                <a:hlinkClick r:id="rId3"/>
              </a:rPr>
              <a:t>here</a:t>
            </a:r>
            <a:endParaRPr lang="en-US" sz="1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a:t>
            </a:r>
            <a:endParaRPr lang="en-US" sz="2200" dirty="0">
              <a:solidFill>
                <a:schemeClr val="accent3">
                  <a:lumMod val="25000"/>
                </a:schemeClr>
              </a:solidFill>
              <a:latin typeface="Abadi" panose="020B0604020104020204" pitchFamily="34" charset="0"/>
            </a:endParaRPr>
          </a:p>
          <a:p>
            <a:pPr>
              <a:buAutoNum type="arabicPeriod"/>
            </a:pPr>
            <a:r>
              <a:rPr lang="en-US" sz="1000" dirty="0"/>
              <a:t>Display the names of the unique launch sites  in the space mission</a:t>
            </a:r>
          </a:p>
          <a:p>
            <a:pPr>
              <a:buAutoNum type="arabicPeriod"/>
            </a:pPr>
            <a:r>
              <a:rPr lang="en-US" sz="1000" dirty="0"/>
              <a:t>Display 5 records where launch sites begin with the string 'CCA’</a:t>
            </a:r>
          </a:p>
          <a:p>
            <a:pPr>
              <a:buAutoNum type="arabicPeriod"/>
            </a:pPr>
            <a:r>
              <a:rPr lang="en-US" sz="1000" dirty="0"/>
              <a:t>Display the total payload mass carried by boosters launched by NASA (CRS)</a:t>
            </a:r>
          </a:p>
          <a:p>
            <a:pPr>
              <a:buAutoNum type="arabicPeriod"/>
            </a:pPr>
            <a:r>
              <a:rPr lang="en-US" sz="1000" dirty="0"/>
              <a:t>Display average payload mass carried by booster version F9 v1.1</a:t>
            </a:r>
          </a:p>
          <a:p>
            <a:pPr>
              <a:buAutoNum type="arabicPeriod"/>
            </a:pPr>
            <a:r>
              <a:rPr lang="en-US" sz="1000" dirty="0"/>
              <a:t>List the date when the first successful landing outcome in ground pad was achieved.</a:t>
            </a:r>
          </a:p>
          <a:p>
            <a:pPr>
              <a:buAutoNum type="arabicPeriod"/>
            </a:pPr>
            <a:r>
              <a:rPr lang="en-US" sz="1000" dirty="0"/>
              <a:t>List the names of the boosters which have success in drone ship and have payload mass greater than 4000 but less than 6000</a:t>
            </a:r>
          </a:p>
          <a:p>
            <a:pPr>
              <a:buAutoNum type="arabicPeriod"/>
            </a:pPr>
            <a:r>
              <a:rPr lang="en-US" sz="1000" dirty="0"/>
              <a:t>List the total number of successful and failure mission outcomes</a:t>
            </a:r>
          </a:p>
          <a:p>
            <a:pPr>
              <a:buAutoNum type="arabicPeriod"/>
            </a:pPr>
            <a:r>
              <a:rPr lang="en-US" sz="1000" dirty="0"/>
              <a:t>List the  names of the </a:t>
            </a:r>
            <a:r>
              <a:rPr lang="en-US" sz="1000" dirty="0" err="1"/>
              <a:t>booster_versions</a:t>
            </a:r>
            <a:r>
              <a:rPr lang="en-US" sz="1000" dirty="0"/>
              <a:t> which have carried the maximum payload mass. Use a subquery</a:t>
            </a:r>
          </a:p>
          <a:p>
            <a:pPr>
              <a:buAutoNum type="arabicPeriod"/>
            </a:pPr>
            <a:r>
              <a:rPr lang="en-US" sz="1000" dirty="0"/>
              <a:t>List the failed </a:t>
            </a:r>
            <a:r>
              <a:rPr lang="en-US" sz="1000" dirty="0" err="1"/>
              <a:t>landing_outcomes</a:t>
            </a:r>
            <a:r>
              <a:rPr lang="en-US" sz="1000" dirty="0"/>
              <a:t> in drone ship, their booster versions, and launch site names for in year 2015</a:t>
            </a:r>
          </a:p>
          <a:p>
            <a:pPr>
              <a:buAutoNum type="arabicPeriod"/>
            </a:pPr>
            <a:r>
              <a:rPr lang="en-US" sz="1000" dirty="0"/>
              <a:t>Rank the count of landing outcomes (such as Failure (drone ship) or Success (ground pad)) between the date 2010-06-04 and 2017-03-20, in descending order</a:t>
            </a:r>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 Placeholder 2">
            <a:extLst>
              <a:ext uri="{FF2B5EF4-FFF2-40B4-BE49-F238E27FC236}">
                <a16:creationId xmlns:a16="http://schemas.microsoft.com/office/drawing/2014/main" id="{47F97285-3FCE-DB42-9276-396036E8272A}"/>
              </a:ext>
            </a:extLst>
          </p:cNvPr>
          <p:cNvSpPr txBox="1">
            <a:spLocks/>
          </p:cNvSpPr>
          <p:nvPr/>
        </p:nvSpPr>
        <p:spPr>
          <a:xfrm>
            <a:off x="833778" y="1025912"/>
            <a:ext cx="1136271" cy="23045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000" dirty="0">
                <a:solidFill>
                  <a:schemeClr val="accent3">
                    <a:lumMod val="25000"/>
                  </a:schemeClr>
                </a:solidFill>
                <a:latin typeface="Abadi" panose="020B0604020104020204" pitchFamily="34" charset="0"/>
              </a:rPr>
              <a:t>GitHub URL </a:t>
            </a:r>
            <a:r>
              <a:rPr lang="en-US" sz="1000" dirty="0">
                <a:solidFill>
                  <a:schemeClr val="accent3">
                    <a:lumMod val="25000"/>
                  </a:schemeClr>
                </a:solidFill>
                <a:latin typeface="Abadi" panose="020B0604020104020204" pitchFamily="34" charset="0"/>
                <a:hlinkClick r:id="rId3"/>
              </a:rPr>
              <a:t>here</a:t>
            </a:r>
            <a:endParaRPr lang="en-US" sz="1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Objects created and added to folium map</a:t>
            </a:r>
          </a:p>
          <a:p>
            <a:pPr marL="342900" indent="-342900">
              <a:lnSpc>
                <a:spcPct val="100000"/>
              </a:lnSpc>
              <a:spcBef>
                <a:spcPts val="1400"/>
              </a:spcBef>
              <a:buAutoNum type="arabicPeriod"/>
            </a:pPr>
            <a:r>
              <a:rPr lang="en-US" sz="1000" dirty="0">
                <a:solidFill>
                  <a:schemeClr val="accent3">
                    <a:lumMod val="25000"/>
                  </a:schemeClr>
                </a:solidFill>
                <a:latin typeface="Abadi" panose="020B0604020104020204" pitchFamily="34" charset="0"/>
              </a:rPr>
              <a:t>Mark all launch sites on the map</a:t>
            </a:r>
          </a:p>
          <a:p>
            <a:pPr marL="342900" indent="-342900">
              <a:lnSpc>
                <a:spcPct val="100000"/>
              </a:lnSpc>
              <a:spcBef>
                <a:spcPts val="1400"/>
              </a:spcBef>
              <a:buAutoNum type="arabicPeriod"/>
            </a:pPr>
            <a:r>
              <a:rPr lang="en-US" sz="1000" dirty="0">
                <a:solidFill>
                  <a:schemeClr val="accent3">
                    <a:lumMod val="25000"/>
                  </a:schemeClr>
                </a:solidFill>
                <a:latin typeface="Abadi" panose="020B0604020104020204" pitchFamily="34" charset="0"/>
              </a:rPr>
              <a:t>Draw an Equator line</a:t>
            </a:r>
          </a:p>
          <a:p>
            <a:pPr marL="342900" indent="-342900">
              <a:lnSpc>
                <a:spcPct val="100000"/>
              </a:lnSpc>
              <a:spcBef>
                <a:spcPts val="1400"/>
              </a:spcBef>
              <a:buAutoNum type="arabicPeriod"/>
            </a:pPr>
            <a:r>
              <a:rPr lang="en-US" sz="1000" dirty="0">
                <a:solidFill>
                  <a:schemeClr val="accent3">
                    <a:lumMod val="25000"/>
                  </a:schemeClr>
                </a:solidFill>
                <a:latin typeface="Abadi" panose="020B0604020104020204" pitchFamily="34" charset="0"/>
              </a:rPr>
              <a:t>Mark the success/failed launches for each site on the map</a:t>
            </a:r>
          </a:p>
          <a:p>
            <a:pPr marL="342900" indent="-342900">
              <a:lnSpc>
                <a:spcPct val="100000"/>
              </a:lnSpc>
              <a:spcBef>
                <a:spcPts val="1400"/>
              </a:spcBef>
              <a:buAutoNum type="arabicPeriod"/>
            </a:pPr>
            <a:r>
              <a:rPr lang="en-US" sz="1000" dirty="0">
                <a:solidFill>
                  <a:schemeClr val="accent3">
                    <a:lumMod val="25000"/>
                  </a:schemeClr>
                </a:solidFill>
                <a:latin typeface="Abadi" panose="020B0604020104020204" pitchFamily="34" charset="0"/>
              </a:rPr>
              <a:t>Mark and trace the nearest: city, railroad, highway and coastline to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SG" sz="1400" dirty="0">
                <a:solidFill>
                  <a:schemeClr val="accent3">
                    <a:lumMod val="25000"/>
                  </a:schemeClr>
                </a:solidFill>
                <a:latin typeface="Abadi" panose="020B0604020104020204" pitchFamily="34" charset="0"/>
              </a:rPr>
              <a:t>Find some geographical patterns about launch sites because:</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a16="http://schemas.microsoft.com/office/drawing/2014/main" id="{88581259-BA47-B242-A677-8ADC0B3701C6}"/>
              </a:ext>
            </a:extLst>
          </p:cNvPr>
          <p:cNvSpPr txBox="1">
            <a:spLocks/>
          </p:cNvSpPr>
          <p:nvPr/>
        </p:nvSpPr>
        <p:spPr>
          <a:xfrm>
            <a:off x="833778" y="1025912"/>
            <a:ext cx="1136271" cy="23045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000" dirty="0">
                <a:solidFill>
                  <a:schemeClr val="accent3">
                    <a:lumMod val="25000"/>
                  </a:schemeClr>
                </a:solidFill>
                <a:latin typeface="Abadi" panose="020B0604020104020204" pitchFamily="34" charset="0"/>
              </a:rPr>
              <a:t>GitHub URL </a:t>
            </a:r>
            <a:r>
              <a:rPr lang="en-US" sz="1000" dirty="0">
                <a:solidFill>
                  <a:schemeClr val="accent3">
                    <a:lumMod val="25000"/>
                  </a:schemeClr>
                </a:solidFill>
                <a:latin typeface="Abadi" panose="020B0604020104020204" pitchFamily="34" charset="0"/>
                <a:hlinkClick r:id="rId3"/>
              </a:rPr>
              <a:t>here</a:t>
            </a:r>
            <a:endParaRPr lang="en-US" sz="1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Plots/graphs and interactions added to dashboard</a:t>
            </a:r>
          </a:p>
          <a:p>
            <a:pPr marL="342900" indent="-342900">
              <a:lnSpc>
                <a:spcPct val="100000"/>
              </a:lnSpc>
              <a:spcBef>
                <a:spcPts val="1400"/>
              </a:spcBef>
              <a:buAutoNum type="arabicPeriod"/>
            </a:pPr>
            <a:r>
              <a:rPr lang="en-US" sz="1400" dirty="0">
                <a:solidFill>
                  <a:schemeClr val="accent3">
                    <a:lumMod val="25000"/>
                  </a:schemeClr>
                </a:solidFill>
                <a:latin typeface="Abadi" panose="020B0604020104020204" pitchFamily="34" charset="0"/>
              </a:rPr>
              <a:t>Add a Launch Site Drop-down Input Component</a:t>
            </a:r>
          </a:p>
          <a:p>
            <a:pPr marL="342900" indent="-342900">
              <a:lnSpc>
                <a:spcPct val="100000"/>
              </a:lnSpc>
              <a:spcBef>
                <a:spcPts val="1400"/>
              </a:spcBef>
              <a:buAutoNum type="arabicPeriod"/>
            </a:pPr>
            <a:r>
              <a:rPr lang="en-US" sz="1400" dirty="0">
                <a:solidFill>
                  <a:schemeClr val="accent3">
                    <a:lumMod val="25000"/>
                  </a:schemeClr>
                </a:solidFill>
                <a:latin typeface="Abadi" panose="020B0604020104020204" pitchFamily="34" charset="0"/>
              </a:rPr>
              <a:t>Created a Pie Chart to show rate of successful launches</a:t>
            </a:r>
          </a:p>
          <a:p>
            <a:pPr marL="342900" indent="-342900">
              <a:lnSpc>
                <a:spcPct val="100000"/>
              </a:lnSpc>
              <a:spcBef>
                <a:spcPts val="1400"/>
              </a:spcBef>
              <a:buAutoNum type="arabicPeriod"/>
            </a:pPr>
            <a:r>
              <a:rPr lang="en-US" sz="1400" dirty="0">
                <a:solidFill>
                  <a:schemeClr val="accent3">
                    <a:lumMod val="25000"/>
                  </a:schemeClr>
                </a:solidFill>
                <a:latin typeface="Abadi" panose="020B0604020104020204" pitchFamily="34" charset="0"/>
              </a:rPr>
              <a:t>Added a Range Slider to filter Payload Range</a:t>
            </a:r>
          </a:p>
          <a:p>
            <a:pPr marL="342900" indent="-342900">
              <a:lnSpc>
                <a:spcPct val="100000"/>
              </a:lnSpc>
              <a:spcBef>
                <a:spcPts val="1400"/>
              </a:spcBef>
              <a:buAutoNum type="arabicPeriod"/>
            </a:pPr>
            <a:r>
              <a:rPr lang="en-US" sz="1400" dirty="0">
                <a:solidFill>
                  <a:schemeClr val="accent3">
                    <a:lumMod val="25000"/>
                  </a:schemeClr>
                </a:solidFill>
                <a:latin typeface="Abadi" panose="020B0604020104020204" pitchFamily="34" charset="0"/>
              </a:rPr>
              <a:t>Created a Scatter plot to show different Payload success or failure</a:t>
            </a:r>
          </a:p>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buNone/>
            </a:pPr>
            <a:r>
              <a:rPr lang="en-US" sz="1400" dirty="0"/>
              <a:t>This would give insights into SpaceX successful launch data and answer questions such as:</a:t>
            </a:r>
          </a:p>
          <a:p>
            <a:r>
              <a:rPr lang="en-SG" sz="1000" dirty="0"/>
              <a:t>Which site has the largest successful launches?</a:t>
            </a:r>
          </a:p>
          <a:p>
            <a:r>
              <a:rPr lang="en-SG" sz="1000" dirty="0"/>
              <a:t>Which site has the highest launch success rate?</a:t>
            </a:r>
          </a:p>
          <a:p>
            <a:r>
              <a:rPr lang="en-SG" sz="1000" dirty="0"/>
              <a:t>Which payload range(s) has the highest launch success rate?</a:t>
            </a:r>
          </a:p>
          <a:p>
            <a:r>
              <a:rPr lang="en-SG" sz="1000" dirty="0"/>
              <a:t>Which payload range(s) has the lowest launch success rate?</a:t>
            </a:r>
          </a:p>
          <a:p>
            <a:r>
              <a:rPr lang="en-SG" sz="1000" dirty="0"/>
              <a:t>Which F9 Booster version (v1.0, v1.1, FT, B4, B5, etc.) has the highest</a:t>
            </a:r>
          </a:p>
          <a:p>
            <a:pPr marL="0" indent="0">
              <a:buNone/>
            </a:pPr>
            <a:endParaRPr lang="en-US" sz="1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 Placeholder 2">
            <a:extLst>
              <a:ext uri="{FF2B5EF4-FFF2-40B4-BE49-F238E27FC236}">
                <a16:creationId xmlns:a16="http://schemas.microsoft.com/office/drawing/2014/main" id="{FAB62EB3-1656-0545-8A3C-29C0F35E4EC1}"/>
              </a:ext>
            </a:extLst>
          </p:cNvPr>
          <p:cNvSpPr txBox="1">
            <a:spLocks/>
          </p:cNvSpPr>
          <p:nvPr/>
        </p:nvSpPr>
        <p:spPr>
          <a:xfrm>
            <a:off x="833778" y="1025912"/>
            <a:ext cx="1136271" cy="23045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000" dirty="0">
                <a:solidFill>
                  <a:schemeClr val="accent3">
                    <a:lumMod val="25000"/>
                  </a:schemeClr>
                </a:solidFill>
                <a:latin typeface="Abadi" panose="020B0604020104020204" pitchFamily="34" charset="0"/>
              </a:rPr>
              <a:t>GitHub URL </a:t>
            </a:r>
            <a:r>
              <a:rPr lang="en-US" sz="1000" dirty="0">
                <a:solidFill>
                  <a:schemeClr val="accent3">
                    <a:lumMod val="25000"/>
                  </a:schemeClr>
                </a:solidFill>
                <a:latin typeface="Abadi" panose="020B0604020104020204" pitchFamily="34" charset="0"/>
                <a:hlinkClick r:id="rId3"/>
              </a:rPr>
              <a:t>here</a:t>
            </a:r>
            <a:endParaRPr lang="en-US" sz="1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3210"/>
            <a:ext cx="9162010" cy="1965790"/>
          </a:xfrm>
          <a:prstGeom prst="rect">
            <a:avLst/>
          </a:prstGeom>
        </p:spPr>
        <p:txBody>
          <a:bodyPr>
            <a:normAutofit fontScale="92500" lnSpcReduction="10000"/>
          </a:bodyPr>
          <a:lstStyle/>
          <a:p>
            <a:r>
              <a:rPr lang="en-SG" sz="1800" dirty="0"/>
              <a:t>Perform exploratory Data Analysis to determine Training Labels</a:t>
            </a:r>
          </a:p>
          <a:p>
            <a:r>
              <a:rPr lang="en-SG" sz="1000" dirty="0"/>
              <a:t>create a column for the class</a:t>
            </a:r>
          </a:p>
          <a:p>
            <a:r>
              <a:rPr lang="en-SG" sz="1000" dirty="0"/>
              <a:t>Standardize the data</a:t>
            </a:r>
          </a:p>
          <a:p>
            <a:r>
              <a:rPr lang="en-SG" sz="1000" dirty="0"/>
              <a:t>Split into training data and test data</a:t>
            </a:r>
          </a:p>
          <a:p>
            <a:r>
              <a:rPr lang="en-SG" sz="1800" dirty="0"/>
              <a:t>Find best Hyperparameter for SVM, Classification Trees, K Nearest Neighbour and Logistic Regression</a:t>
            </a:r>
          </a:p>
          <a:p>
            <a:r>
              <a:rPr lang="en-SG" sz="1800" dirty="0"/>
              <a:t>Find and compare the method that performs best using test data</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714CA911-35A1-C345-8F02-B42E1F19F5DB}"/>
              </a:ext>
            </a:extLst>
          </p:cNvPr>
          <p:cNvSpPr txBox="1">
            <a:spLocks/>
          </p:cNvSpPr>
          <p:nvPr/>
        </p:nvSpPr>
        <p:spPr>
          <a:xfrm>
            <a:off x="833778" y="1025912"/>
            <a:ext cx="1136271" cy="23045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000" dirty="0">
                <a:solidFill>
                  <a:schemeClr val="accent3">
                    <a:lumMod val="25000"/>
                  </a:schemeClr>
                </a:solidFill>
                <a:latin typeface="Abadi" panose="020B0604020104020204" pitchFamily="34" charset="0"/>
              </a:rPr>
              <a:t>GitHub URL </a:t>
            </a:r>
            <a:r>
              <a:rPr lang="en-US" sz="1000" dirty="0">
                <a:solidFill>
                  <a:schemeClr val="accent3">
                    <a:lumMod val="25000"/>
                  </a:schemeClr>
                </a:solidFill>
                <a:latin typeface="Abadi" panose="020B0604020104020204" pitchFamily="34" charset="0"/>
                <a:hlinkClick r:id="rId4"/>
              </a:rPr>
              <a:t>here</a:t>
            </a:r>
            <a:endParaRPr lang="en-US" sz="1000" dirty="0">
              <a:solidFill>
                <a:schemeClr val="accent3">
                  <a:lumMod val="25000"/>
                </a:schemeClr>
              </a:solidFill>
              <a:latin typeface="Abadi" panose="020B0604020104020204" pitchFamily="34" charset="0"/>
            </a:endParaRPr>
          </a:p>
        </p:txBody>
      </p:sp>
      <p:graphicFrame>
        <p:nvGraphicFramePr>
          <p:cNvPr id="8" name="Diagram 7">
            <a:extLst>
              <a:ext uri="{FF2B5EF4-FFF2-40B4-BE49-F238E27FC236}">
                <a16:creationId xmlns:a16="http://schemas.microsoft.com/office/drawing/2014/main" id="{C16A1691-FDAE-0F44-BF89-7F076BB7158D}"/>
              </a:ext>
            </a:extLst>
          </p:cNvPr>
          <p:cNvGraphicFramePr/>
          <p:nvPr>
            <p:extLst>
              <p:ext uri="{D42A27DB-BD31-4B8C-83A1-F6EECF244321}">
                <p14:modId xmlns:p14="http://schemas.microsoft.com/office/powerpoint/2010/main" val="243802879"/>
              </p:ext>
            </p:extLst>
          </p:nvPr>
        </p:nvGraphicFramePr>
        <p:xfrm>
          <a:off x="842622" y="3531220"/>
          <a:ext cx="10515600" cy="31438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9" descr="Table&#10;&#10;Description automatically generated">
            <a:extLst>
              <a:ext uri="{FF2B5EF4-FFF2-40B4-BE49-F238E27FC236}">
                <a16:creationId xmlns:a16="http://schemas.microsoft.com/office/drawing/2014/main" id="{7D616B6C-F4B9-EE46-A388-6EF238D71A52}"/>
              </a:ext>
            </a:extLst>
          </p:cNvPr>
          <p:cNvPicPr>
            <a:picLocks noChangeAspect="1"/>
          </p:cNvPicPr>
          <p:nvPr/>
        </p:nvPicPr>
        <p:blipFill>
          <a:blip r:embed="rId10"/>
          <a:stretch>
            <a:fillRect/>
          </a:stretch>
        </p:blipFill>
        <p:spPr>
          <a:xfrm>
            <a:off x="8479264" y="2938908"/>
            <a:ext cx="2905513" cy="1393861"/>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descr="Text, application&#10;&#10;Description automatically generated">
            <a:extLst>
              <a:ext uri="{FF2B5EF4-FFF2-40B4-BE49-F238E27FC236}">
                <a16:creationId xmlns:a16="http://schemas.microsoft.com/office/drawing/2014/main" id="{95506C90-6BF0-EA44-A57D-7427E6FC3DD5}"/>
              </a:ext>
            </a:extLst>
          </p:cNvPr>
          <p:cNvPicPr>
            <a:picLocks noChangeAspect="1"/>
          </p:cNvPicPr>
          <p:nvPr/>
        </p:nvPicPr>
        <p:blipFill>
          <a:blip r:embed="rId3"/>
          <a:stretch>
            <a:fillRect/>
          </a:stretch>
        </p:blipFill>
        <p:spPr>
          <a:xfrm>
            <a:off x="0" y="1634918"/>
            <a:ext cx="12192000" cy="418289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Graphical user interface, text, application&#10;&#10;Description automatically generated">
            <a:extLst>
              <a:ext uri="{FF2B5EF4-FFF2-40B4-BE49-F238E27FC236}">
                <a16:creationId xmlns:a16="http://schemas.microsoft.com/office/drawing/2014/main" id="{24588481-30B9-404C-8BE6-C972B7B0CE74}"/>
              </a:ext>
            </a:extLst>
          </p:cNvPr>
          <p:cNvPicPr>
            <a:picLocks noChangeAspect="1"/>
          </p:cNvPicPr>
          <p:nvPr/>
        </p:nvPicPr>
        <p:blipFill>
          <a:blip r:embed="rId3"/>
          <a:stretch>
            <a:fillRect/>
          </a:stretch>
        </p:blipFill>
        <p:spPr>
          <a:xfrm>
            <a:off x="0" y="1292146"/>
            <a:ext cx="12192000" cy="427370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F31360D1-D296-6749-8404-6E4388BF5F24}"/>
              </a:ext>
            </a:extLst>
          </p:cNvPr>
          <p:cNvPicPr>
            <a:picLocks noChangeAspect="1"/>
          </p:cNvPicPr>
          <p:nvPr/>
        </p:nvPicPr>
        <p:blipFill>
          <a:blip r:embed="rId3"/>
          <a:stretch>
            <a:fillRect/>
          </a:stretch>
        </p:blipFill>
        <p:spPr>
          <a:xfrm>
            <a:off x="2155902" y="1367380"/>
            <a:ext cx="7273538" cy="495197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text, application&#10;&#10;Description automatically generated">
            <a:extLst>
              <a:ext uri="{FF2B5EF4-FFF2-40B4-BE49-F238E27FC236}">
                <a16:creationId xmlns:a16="http://schemas.microsoft.com/office/drawing/2014/main" id="{731410CB-3345-6C4B-B457-C5405948C170}"/>
              </a:ext>
            </a:extLst>
          </p:cNvPr>
          <p:cNvPicPr>
            <a:picLocks noChangeAspect="1"/>
          </p:cNvPicPr>
          <p:nvPr/>
        </p:nvPicPr>
        <p:blipFill>
          <a:blip r:embed="rId3"/>
          <a:stretch>
            <a:fillRect/>
          </a:stretch>
        </p:blipFill>
        <p:spPr>
          <a:xfrm>
            <a:off x="285750" y="1123950"/>
            <a:ext cx="11620500" cy="46101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pplication&#10;&#10;Description automatically generated">
            <a:extLst>
              <a:ext uri="{FF2B5EF4-FFF2-40B4-BE49-F238E27FC236}">
                <a16:creationId xmlns:a16="http://schemas.microsoft.com/office/drawing/2014/main" id="{17A9C570-9DC8-C640-8F55-6464E531D3AD}"/>
              </a:ext>
            </a:extLst>
          </p:cNvPr>
          <p:cNvPicPr>
            <a:picLocks noChangeAspect="1"/>
          </p:cNvPicPr>
          <p:nvPr/>
        </p:nvPicPr>
        <p:blipFill>
          <a:blip r:embed="rId3"/>
          <a:stretch>
            <a:fillRect/>
          </a:stretch>
        </p:blipFill>
        <p:spPr>
          <a:xfrm>
            <a:off x="522248" y="1340950"/>
            <a:ext cx="11430000" cy="49784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B1DA73E8-CA6E-5C4F-9A67-9CD0C7A36D8F}"/>
              </a:ext>
            </a:extLst>
          </p:cNvPr>
          <p:cNvPicPr>
            <a:picLocks noChangeAspect="1"/>
          </p:cNvPicPr>
          <p:nvPr/>
        </p:nvPicPr>
        <p:blipFill>
          <a:blip r:embed="rId3"/>
          <a:stretch>
            <a:fillRect/>
          </a:stretch>
        </p:blipFill>
        <p:spPr>
          <a:xfrm>
            <a:off x="770011" y="1339729"/>
            <a:ext cx="6052634" cy="482718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93676"/>
            <a:ext cx="4456195"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10;&#10;Description automatically generated">
            <a:extLst>
              <a:ext uri="{FF2B5EF4-FFF2-40B4-BE49-F238E27FC236}">
                <a16:creationId xmlns:a16="http://schemas.microsoft.com/office/drawing/2014/main" id="{8D8033D6-F274-C549-9DC1-4083B0C82452}"/>
              </a:ext>
            </a:extLst>
          </p:cNvPr>
          <p:cNvPicPr>
            <a:picLocks noChangeAspect="1"/>
          </p:cNvPicPr>
          <p:nvPr/>
        </p:nvPicPr>
        <p:blipFill>
          <a:blip r:embed="rId3"/>
          <a:stretch>
            <a:fillRect/>
          </a:stretch>
        </p:blipFill>
        <p:spPr>
          <a:xfrm>
            <a:off x="770011" y="1430608"/>
            <a:ext cx="7429500" cy="32385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0059" y="5530003"/>
            <a:ext cx="5853814"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Table&#10;&#10;Description automatically generated">
            <a:extLst>
              <a:ext uri="{FF2B5EF4-FFF2-40B4-BE49-F238E27FC236}">
                <a16:creationId xmlns:a16="http://schemas.microsoft.com/office/drawing/2014/main" id="{726955B4-B151-4E4D-AB05-F233BAAEA34B}"/>
              </a:ext>
            </a:extLst>
          </p:cNvPr>
          <p:cNvPicPr>
            <a:picLocks noChangeAspect="1"/>
          </p:cNvPicPr>
          <p:nvPr/>
        </p:nvPicPr>
        <p:blipFill>
          <a:blip r:embed="rId3"/>
          <a:stretch>
            <a:fillRect/>
          </a:stretch>
        </p:blipFill>
        <p:spPr>
          <a:xfrm>
            <a:off x="840059" y="1324477"/>
            <a:ext cx="9939454" cy="41520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5933" y="5554047"/>
            <a:ext cx="7281170" cy="47152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boosters from NAS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 email&#10;&#10;Description automatically generated">
            <a:extLst>
              <a:ext uri="{FF2B5EF4-FFF2-40B4-BE49-F238E27FC236}">
                <a16:creationId xmlns:a16="http://schemas.microsoft.com/office/drawing/2014/main" id="{F87A99FE-23BD-824A-911C-EB2982E0EC09}"/>
              </a:ext>
            </a:extLst>
          </p:cNvPr>
          <p:cNvPicPr>
            <a:picLocks noChangeAspect="1"/>
          </p:cNvPicPr>
          <p:nvPr/>
        </p:nvPicPr>
        <p:blipFill>
          <a:blip r:embed="rId3"/>
          <a:stretch>
            <a:fillRect/>
          </a:stretch>
        </p:blipFill>
        <p:spPr>
          <a:xfrm>
            <a:off x="665933" y="1630960"/>
            <a:ext cx="9207500" cy="29083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568915"/>
            <a:ext cx="8277346" cy="45665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 2534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 text, application, email&#10;&#10;Description automatically generated">
            <a:extLst>
              <a:ext uri="{FF2B5EF4-FFF2-40B4-BE49-F238E27FC236}">
                <a16:creationId xmlns:a16="http://schemas.microsoft.com/office/drawing/2014/main" id="{EE612033-25BE-F34F-AB85-093241FD86BD}"/>
              </a:ext>
            </a:extLst>
          </p:cNvPr>
          <p:cNvPicPr>
            <a:picLocks noChangeAspect="1"/>
          </p:cNvPicPr>
          <p:nvPr/>
        </p:nvPicPr>
        <p:blipFill>
          <a:blip r:embed="rId3"/>
          <a:stretch>
            <a:fillRect/>
          </a:stretch>
        </p:blipFill>
        <p:spPr>
          <a:xfrm>
            <a:off x="770011" y="1959192"/>
            <a:ext cx="9105900" cy="2844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2118" y="5476524"/>
            <a:ext cx="9652663"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 of the first successful landing outcome on ground pad: 22 Dec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text, application, email&#10;&#10;Description automatically generated">
            <a:extLst>
              <a:ext uri="{FF2B5EF4-FFF2-40B4-BE49-F238E27FC236}">
                <a16:creationId xmlns:a16="http://schemas.microsoft.com/office/drawing/2014/main" id="{E2761334-6475-2E42-A999-2A37F3ADB3FA}"/>
              </a:ext>
            </a:extLst>
          </p:cNvPr>
          <p:cNvPicPr>
            <a:picLocks noChangeAspect="1"/>
          </p:cNvPicPr>
          <p:nvPr/>
        </p:nvPicPr>
        <p:blipFill>
          <a:blip r:embed="rId3"/>
          <a:stretch>
            <a:fillRect/>
          </a:stretch>
        </p:blipFill>
        <p:spPr>
          <a:xfrm>
            <a:off x="532118" y="1810986"/>
            <a:ext cx="10274300" cy="32639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45169"/>
            <a:ext cx="9280956" cy="8804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the 4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10;&#10;Description automatically generated">
            <a:extLst>
              <a:ext uri="{FF2B5EF4-FFF2-40B4-BE49-F238E27FC236}">
                <a16:creationId xmlns:a16="http://schemas.microsoft.com/office/drawing/2014/main" id="{F60BA18D-D90D-BC46-A9E4-2DBFEDC1C90B}"/>
              </a:ext>
            </a:extLst>
          </p:cNvPr>
          <p:cNvPicPr>
            <a:picLocks noChangeAspect="1"/>
          </p:cNvPicPr>
          <p:nvPr/>
        </p:nvPicPr>
        <p:blipFill>
          <a:blip r:embed="rId3"/>
          <a:stretch>
            <a:fillRect/>
          </a:stretch>
        </p:blipFill>
        <p:spPr>
          <a:xfrm>
            <a:off x="3761910" y="1373461"/>
            <a:ext cx="4668180" cy="359645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76524"/>
            <a:ext cx="7370380"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9ABBD3B3-70B5-124F-85BC-D895824E31B2}"/>
              </a:ext>
            </a:extLst>
          </p:cNvPr>
          <p:cNvPicPr>
            <a:picLocks noChangeAspect="1"/>
          </p:cNvPicPr>
          <p:nvPr/>
        </p:nvPicPr>
        <p:blipFill>
          <a:blip r:embed="rId3"/>
          <a:stretch>
            <a:fillRect/>
          </a:stretch>
        </p:blipFill>
        <p:spPr>
          <a:xfrm>
            <a:off x="3498850" y="1612900"/>
            <a:ext cx="5194300" cy="36322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76524"/>
            <a:ext cx="9057931"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Table&#10;&#10;Description automatically generated">
            <a:extLst>
              <a:ext uri="{FF2B5EF4-FFF2-40B4-BE49-F238E27FC236}">
                <a16:creationId xmlns:a16="http://schemas.microsoft.com/office/drawing/2014/main" id="{EB1817F4-921D-2145-A2B0-A1050F931E1B}"/>
              </a:ext>
            </a:extLst>
          </p:cNvPr>
          <p:cNvPicPr>
            <a:picLocks noChangeAspect="1"/>
          </p:cNvPicPr>
          <p:nvPr/>
        </p:nvPicPr>
        <p:blipFill>
          <a:blip r:embed="rId3"/>
          <a:stretch>
            <a:fillRect/>
          </a:stretch>
        </p:blipFill>
        <p:spPr>
          <a:xfrm>
            <a:off x="3128876" y="1351776"/>
            <a:ext cx="6390238" cy="415444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307821" y="1663694"/>
            <a:ext cx="3576358" cy="430887"/>
          </a:xfrm>
          <a:prstGeom prst="rect">
            <a:avLst/>
          </a:prstGeom>
          <a:solidFill>
            <a:schemeClr val="accent1">
              <a:lumMod val="40000"/>
              <a:lumOff val="60000"/>
            </a:schemeClr>
          </a:solidFill>
          <a:effectLst>
            <a:softEdge rad="12700"/>
          </a:effectLst>
          <a:scene3d>
            <a:camera prst="perspectiveFront"/>
            <a:lightRig rig="threePt" dir="t"/>
          </a:scene3d>
          <a:sp3d>
            <a:bevelT/>
          </a:sp3d>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rgbClr val="002060"/>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47845047-D7CA-E140-9145-E50906C0BB3A}"/>
              </a:ext>
            </a:extLst>
          </p:cNvPr>
          <p:cNvSpPr txBox="1"/>
          <p:nvPr/>
        </p:nvSpPr>
        <p:spPr>
          <a:xfrm>
            <a:off x="4308600" y="3868543"/>
            <a:ext cx="3574800" cy="432000"/>
          </a:xfrm>
          <a:prstGeom prst="rect">
            <a:avLst/>
          </a:prstGeom>
          <a:solidFill>
            <a:schemeClr val="accent1">
              <a:lumMod val="40000"/>
              <a:lumOff val="60000"/>
            </a:schemeClr>
          </a:solidFill>
          <a:effectLst>
            <a:softEdge rad="12700"/>
          </a:effectLst>
          <a:scene3d>
            <a:camera prst="perspectiveFront"/>
            <a:lightRig rig="threePt" dir="t"/>
          </a:scene3d>
          <a:sp3d>
            <a:bevelT/>
          </a:sp3d>
        </p:spPr>
        <p:txBody>
          <a:bodyPr wrap="square" rtlCol="0">
            <a:spAutoFit/>
          </a:bodyPr>
          <a:lstStyle/>
          <a:p>
            <a:pPr algn="ctr"/>
            <a:r>
              <a:rPr lang="en-US" sz="2200" dirty="0">
                <a:solidFill>
                  <a:srgbClr val="002060"/>
                </a:solidFill>
                <a:latin typeface="Abadi" panose="020B0604020104020204" pitchFamily="34" charset="0"/>
              </a:rPr>
              <a:t>Summary of all results</a:t>
            </a:r>
          </a:p>
        </p:txBody>
      </p:sp>
      <p:sp>
        <p:nvSpPr>
          <p:cNvPr id="7" name="TextBox 6">
            <a:extLst>
              <a:ext uri="{FF2B5EF4-FFF2-40B4-BE49-F238E27FC236}">
                <a16:creationId xmlns:a16="http://schemas.microsoft.com/office/drawing/2014/main" id="{02ED34A7-B1EF-AA48-B694-12CB058C84C6}"/>
              </a:ext>
            </a:extLst>
          </p:cNvPr>
          <p:cNvSpPr txBox="1"/>
          <p:nvPr/>
        </p:nvSpPr>
        <p:spPr>
          <a:xfrm>
            <a:off x="4330123" y="2234430"/>
            <a:ext cx="3575579" cy="1384995"/>
          </a:xfrm>
          <a:prstGeom prst="rect">
            <a:avLst/>
          </a:prstGeom>
          <a:noFill/>
        </p:spPr>
        <p:txBody>
          <a:bodyPr wrap="square" rtlCol="0">
            <a:spAutoFit/>
          </a:bodyPr>
          <a:lstStyle/>
          <a:p>
            <a:pPr marL="342900" indent="-342900">
              <a:buAutoNum type="arabicPeriod"/>
            </a:pPr>
            <a:r>
              <a:rPr lang="en-US" sz="1400" dirty="0"/>
              <a:t>Data Collection</a:t>
            </a:r>
          </a:p>
          <a:p>
            <a:pPr marL="342900" indent="-342900">
              <a:buAutoNum type="arabicPeriod"/>
            </a:pPr>
            <a:r>
              <a:rPr lang="en-US" sz="1400" dirty="0"/>
              <a:t>Exploratory Data Analysis</a:t>
            </a:r>
          </a:p>
          <a:p>
            <a:pPr marL="342900" indent="-342900">
              <a:buAutoNum type="arabicPeriod"/>
            </a:pPr>
            <a:r>
              <a:rPr lang="en-US" sz="1400" dirty="0"/>
              <a:t>Create interactive Maps with Folium</a:t>
            </a:r>
          </a:p>
          <a:p>
            <a:pPr marL="342900" indent="-342900">
              <a:buAutoNum type="arabicPeriod"/>
            </a:pPr>
            <a:r>
              <a:rPr lang="en-US" sz="1400" dirty="0"/>
              <a:t>Create Dashboard with </a:t>
            </a:r>
            <a:r>
              <a:rPr lang="en-US" sz="1400" dirty="0" err="1"/>
              <a:t>Plotly</a:t>
            </a:r>
            <a:endParaRPr lang="en-US" sz="1400" dirty="0"/>
          </a:p>
          <a:p>
            <a:pPr marL="342900" indent="-342900">
              <a:buAutoNum type="arabicPeriod"/>
            </a:pPr>
            <a:r>
              <a:rPr lang="en-US" sz="1400" dirty="0"/>
              <a:t>Run Machine Learning Models</a:t>
            </a:r>
          </a:p>
          <a:p>
            <a:pPr marL="342900" indent="-342900">
              <a:buAutoNum type="arabicPeriod"/>
            </a:pPr>
            <a:endParaRPr lang="en-US" sz="1400" dirty="0"/>
          </a:p>
        </p:txBody>
      </p:sp>
      <p:sp>
        <p:nvSpPr>
          <p:cNvPr id="9" name="TextBox 8">
            <a:extLst>
              <a:ext uri="{FF2B5EF4-FFF2-40B4-BE49-F238E27FC236}">
                <a16:creationId xmlns:a16="http://schemas.microsoft.com/office/drawing/2014/main" id="{023F51ED-7D78-5D42-8CE2-D93FBA8C0072}"/>
              </a:ext>
            </a:extLst>
          </p:cNvPr>
          <p:cNvSpPr txBox="1"/>
          <p:nvPr/>
        </p:nvSpPr>
        <p:spPr>
          <a:xfrm>
            <a:off x="4240021" y="4438654"/>
            <a:ext cx="3575579" cy="738664"/>
          </a:xfrm>
          <a:prstGeom prst="rect">
            <a:avLst/>
          </a:prstGeom>
          <a:noFill/>
        </p:spPr>
        <p:txBody>
          <a:bodyPr wrap="square" rtlCol="0">
            <a:spAutoFit/>
          </a:bodyPr>
          <a:lstStyle/>
          <a:p>
            <a:pPr marL="342900" indent="-342900">
              <a:buAutoNum type="arabicPeriod"/>
            </a:pPr>
            <a:r>
              <a:rPr lang="en-US" sz="1400" dirty="0"/>
              <a:t>EDA</a:t>
            </a:r>
          </a:p>
          <a:p>
            <a:pPr marL="342900" indent="-342900">
              <a:buAutoNum type="arabicPeriod"/>
            </a:pPr>
            <a:r>
              <a:rPr lang="en-US" sz="1400" dirty="0"/>
              <a:t>Maps and Dashboard</a:t>
            </a:r>
          </a:p>
          <a:p>
            <a:pPr marL="342900" indent="-342900">
              <a:buAutoNum type="arabicPeriod"/>
            </a:pPr>
            <a:r>
              <a:rPr lang="en-US" sz="1400" dirty="0"/>
              <a:t>Result of the different models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591" y="5212076"/>
            <a:ext cx="10455551" cy="81349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text, application, email&#10;&#10;Description automatically generated">
            <a:extLst>
              <a:ext uri="{FF2B5EF4-FFF2-40B4-BE49-F238E27FC236}">
                <a16:creationId xmlns:a16="http://schemas.microsoft.com/office/drawing/2014/main" id="{DA1F9264-6F0A-8845-BB0B-81B3FAB92038}"/>
              </a:ext>
            </a:extLst>
          </p:cNvPr>
          <p:cNvPicPr>
            <a:picLocks noChangeAspect="1"/>
          </p:cNvPicPr>
          <p:nvPr/>
        </p:nvPicPr>
        <p:blipFill>
          <a:blip r:embed="rId3"/>
          <a:stretch>
            <a:fillRect/>
          </a:stretch>
        </p:blipFill>
        <p:spPr>
          <a:xfrm>
            <a:off x="2617861" y="1531745"/>
            <a:ext cx="6819900" cy="33782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2118" y="5078261"/>
            <a:ext cx="10589366" cy="94731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Table&#10;&#10;Description automatically generated">
            <a:extLst>
              <a:ext uri="{FF2B5EF4-FFF2-40B4-BE49-F238E27FC236}">
                <a16:creationId xmlns:a16="http://schemas.microsoft.com/office/drawing/2014/main" id="{E510A35D-A3F5-994E-AFB2-3D1AA41ABE62}"/>
              </a:ext>
            </a:extLst>
          </p:cNvPr>
          <p:cNvPicPr>
            <a:picLocks noChangeAspect="1"/>
          </p:cNvPicPr>
          <p:nvPr/>
        </p:nvPicPr>
        <p:blipFill>
          <a:blip r:embed="rId3"/>
          <a:stretch>
            <a:fillRect/>
          </a:stretch>
        </p:blipFill>
        <p:spPr>
          <a:xfrm>
            <a:off x="4192859" y="1331848"/>
            <a:ext cx="3116764" cy="37464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623934"/>
            <a:ext cx="10410946" cy="401639"/>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The launch sites are generally grouped together on the lower end of both the east and west coastlines.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Location of the launch Sites</a:t>
            </a:r>
          </a:p>
        </p:txBody>
      </p:sp>
      <p:pic>
        <p:nvPicPr>
          <p:cNvPr id="6" name="Picture 5" descr="Map&#10;&#10;Description automatically generated">
            <a:extLst>
              <a:ext uri="{FF2B5EF4-FFF2-40B4-BE49-F238E27FC236}">
                <a16:creationId xmlns:a16="http://schemas.microsoft.com/office/drawing/2014/main" id="{84FE1501-3E20-9D43-8081-5402CCB56A31}"/>
              </a:ext>
            </a:extLst>
          </p:cNvPr>
          <p:cNvPicPr>
            <a:picLocks noChangeAspect="1"/>
          </p:cNvPicPr>
          <p:nvPr/>
        </p:nvPicPr>
        <p:blipFill>
          <a:blip r:embed="rId3"/>
          <a:stretch>
            <a:fillRect/>
          </a:stretch>
        </p:blipFill>
        <p:spPr>
          <a:xfrm>
            <a:off x="1708107" y="1313796"/>
            <a:ext cx="8639407" cy="423040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6264" y="5407098"/>
            <a:ext cx="10879297" cy="755522"/>
          </a:xfrm>
          <a:prstGeom prst="rect">
            <a:avLst/>
          </a:prstGeom>
        </p:spPr>
        <p:txBody>
          <a:bodyPr lIns="91440" tIns="45720" rIns="91440" bIns="45720" anchor="t">
            <a:normAutofit fontScale="55000" lnSpcReduction="20000"/>
          </a:bodyPr>
          <a:lstStyle/>
          <a:p>
            <a:pPr marL="0" indent="0">
              <a:spcBef>
                <a:spcPts val="1400"/>
              </a:spcBef>
              <a:buNone/>
            </a:pPr>
            <a:r>
              <a:rPr lang="en-US" dirty="0">
                <a:solidFill>
                  <a:schemeClr val="accent3">
                    <a:lumMod val="25000"/>
                  </a:schemeClr>
                </a:solidFill>
              </a:rPr>
              <a:t>These are the color labeled launch outcomes for the different launch sites</a:t>
            </a:r>
          </a:p>
          <a:p>
            <a:pPr marL="0" indent="0">
              <a:spcBef>
                <a:spcPts val="1400"/>
              </a:spcBef>
              <a:buNone/>
            </a:pPr>
            <a:r>
              <a:rPr lang="en-US" dirty="0">
                <a:solidFill>
                  <a:schemeClr val="accent3">
                    <a:lumMod val="25000"/>
                  </a:schemeClr>
                </a:solidFill>
              </a:rPr>
              <a:t>CCAFS SLC-40 and CCAFS LC-40 are so closed together that they overlap, and it is not easy to different between the two</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Color Labeled Launch Outcomes</a:t>
            </a:r>
          </a:p>
        </p:txBody>
      </p:sp>
      <p:pic>
        <p:nvPicPr>
          <p:cNvPr id="10" name="Picture 9" descr="Diagram&#10;&#10;Description automatically generated">
            <a:extLst>
              <a:ext uri="{FF2B5EF4-FFF2-40B4-BE49-F238E27FC236}">
                <a16:creationId xmlns:a16="http://schemas.microsoft.com/office/drawing/2014/main" id="{2A2F1226-3AF4-034A-8A1B-13A81A682930}"/>
              </a:ext>
            </a:extLst>
          </p:cNvPr>
          <p:cNvPicPr>
            <a:picLocks noChangeAspect="1"/>
          </p:cNvPicPr>
          <p:nvPr/>
        </p:nvPicPr>
        <p:blipFill>
          <a:blip r:embed="rId3"/>
          <a:stretch>
            <a:fillRect/>
          </a:stretch>
        </p:blipFill>
        <p:spPr>
          <a:xfrm>
            <a:off x="840058" y="1450903"/>
            <a:ext cx="2209800" cy="2120900"/>
          </a:xfrm>
          <a:prstGeom prst="rect">
            <a:avLst/>
          </a:prstGeom>
        </p:spPr>
      </p:pic>
      <p:pic>
        <p:nvPicPr>
          <p:cNvPr id="12" name="Picture 11" descr="Diagram&#10;&#10;Description automatically generated">
            <a:extLst>
              <a:ext uri="{FF2B5EF4-FFF2-40B4-BE49-F238E27FC236}">
                <a16:creationId xmlns:a16="http://schemas.microsoft.com/office/drawing/2014/main" id="{A19C6ADC-9BA0-2949-A2F6-C49E2568A11A}"/>
              </a:ext>
            </a:extLst>
          </p:cNvPr>
          <p:cNvPicPr>
            <a:picLocks noChangeAspect="1"/>
          </p:cNvPicPr>
          <p:nvPr/>
        </p:nvPicPr>
        <p:blipFill>
          <a:blip r:embed="rId4"/>
          <a:stretch>
            <a:fillRect/>
          </a:stretch>
        </p:blipFill>
        <p:spPr>
          <a:xfrm>
            <a:off x="3286636" y="1450902"/>
            <a:ext cx="2208232" cy="2120901"/>
          </a:xfrm>
          <a:prstGeom prst="rect">
            <a:avLst/>
          </a:prstGeom>
        </p:spPr>
      </p:pic>
      <p:pic>
        <p:nvPicPr>
          <p:cNvPr id="14" name="Picture 13" descr="Diagram&#10;&#10;Description automatically generated">
            <a:extLst>
              <a:ext uri="{FF2B5EF4-FFF2-40B4-BE49-F238E27FC236}">
                <a16:creationId xmlns:a16="http://schemas.microsoft.com/office/drawing/2014/main" id="{903348BA-6040-504C-A93B-1F780BEF23A7}"/>
              </a:ext>
            </a:extLst>
          </p:cNvPr>
          <p:cNvPicPr>
            <a:picLocks noChangeAspect="1"/>
          </p:cNvPicPr>
          <p:nvPr/>
        </p:nvPicPr>
        <p:blipFill>
          <a:blip r:embed="rId5"/>
          <a:stretch>
            <a:fillRect/>
          </a:stretch>
        </p:blipFill>
        <p:spPr>
          <a:xfrm>
            <a:off x="6096000" y="1513627"/>
            <a:ext cx="2153625" cy="1995449"/>
          </a:xfrm>
          <a:prstGeom prst="rect">
            <a:avLst/>
          </a:prstGeom>
        </p:spPr>
      </p:pic>
      <p:pic>
        <p:nvPicPr>
          <p:cNvPr id="16" name="Picture 15" descr="Shape, arrow&#10;&#10;Description automatically generated">
            <a:extLst>
              <a:ext uri="{FF2B5EF4-FFF2-40B4-BE49-F238E27FC236}">
                <a16:creationId xmlns:a16="http://schemas.microsoft.com/office/drawing/2014/main" id="{6F04E636-F105-E247-8DA8-B0D67F8B31EA}"/>
              </a:ext>
            </a:extLst>
          </p:cNvPr>
          <p:cNvPicPr>
            <a:picLocks noChangeAspect="1"/>
          </p:cNvPicPr>
          <p:nvPr/>
        </p:nvPicPr>
        <p:blipFill>
          <a:blip r:embed="rId6"/>
          <a:stretch>
            <a:fillRect/>
          </a:stretch>
        </p:blipFill>
        <p:spPr>
          <a:xfrm>
            <a:off x="7593340" y="3278134"/>
            <a:ext cx="3758602" cy="2063700"/>
          </a:xfrm>
          <a:prstGeom prst="rect">
            <a:avLst/>
          </a:prstGeom>
        </p:spPr>
      </p:pic>
      <p:pic>
        <p:nvPicPr>
          <p:cNvPr id="18" name="Picture 17" descr="Diagram&#10;&#10;Description automatically generated">
            <a:extLst>
              <a:ext uri="{FF2B5EF4-FFF2-40B4-BE49-F238E27FC236}">
                <a16:creationId xmlns:a16="http://schemas.microsoft.com/office/drawing/2014/main" id="{F3BF121E-9975-EA44-84A3-AE583E14E166}"/>
              </a:ext>
            </a:extLst>
          </p:cNvPr>
          <p:cNvPicPr>
            <a:picLocks noChangeAspect="1"/>
          </p:cNvPicPr>
          <p:nvPr/>
        </p:nvPicPr>
        <p:blipFill>
          <a:blip r:embed="rId7"/>
          <a:stretch>
            <a:fillRect/>
          </a:stretch>
        </p:blipFill>
        <p:spPr>
          <a:xfrm>
            <a:off x="8586061" y="1513627"/>
            <a:ext cx="2765881" cy="185840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63787"/>
            <a:ext cx="8660709" cy="78904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launch site is very close to railroads, highways and the coastline. But it is quite a distance from the nearest city, Lompoc.</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VAFB SLC-4E launch site proximity to infrastructures</a:t>
            </a:r>
          </a:p>
        </p:txBody>
      </p:sp>
      <p:pic>
        <p:nvPicPr>
          <p:cNvPr id="4" name="Picture 3" descr="Diagram&#10;&#10;Description automatically generated">
            <a:extLst>
              <a:ext uri="{FF2B5EF4-FFF2-40B4-BE49-F238E27FC236}">
                <a16:creationId xmlns:a16="http://schemas.microsoft.com/office/drawing/2014/main" id="{9BA7FE7A-F2B5-0A47-B93F-7D355CA19C18}"/>
              </a:ext>
            </a:extLst>
          </p:cNvPr>
          <p:cNvPicPr>
            <a:picLocks noChangeAspect="1"/>
          </p:cNvPicPr>
          <p:nvPr/>
        </p:nvPicPr>
        <p:blipFill>
          <a:blip r:embed="rId3"/>
          <a:stretch>
            <a:fillRect/>
          </a:stretch>
        </p:blipFill>
        <p:spPr>
          <a:xfrm>
            <a:off x="1148285" y="1774591"/>
            <a:ext cx="4593837" cy="2891511"/>
          </a:xfrm>
          <a:prstGeom prst="rect">
            <a:avLst/>
          </a:prstGeom>
        </p:spPr>
      </p:pic>
      <p:pic>
        <p:nvPicPr>
          <p:cNvPr id="7" name="Picture 6" descr="Map&#10;&#10;Description automatically generated">
            <a:extLst>
              <a:ext uri="{FF2B5EF4-FFF2-40B4-BE49-F238E27FC236}">
                <a16:creationId xmlns:a16="http://schemas.microsoft.com/office/drawing/2014/main" id="{4E2C0403-36E8-5145-AE98-7613901A1654}"/>
              </a:ext>
            </a:extLst>
          </p:cNvPr>
          <p:cNvPicPr>
            <a:picLocks noChangeAspect="1"/>
          </p:cNvPicPr>
          <p:nvPr/>
        </p:nvPicPr>
        <p:blipFill>
          <a:blip r:embed="rId4"/>
          <a:stretch>
            <a:fillRect/>
          </a:stretch>
        </p:blipFill>
        <p:spPr>
          <a:xfrm>
            <a:off x="6053771" y="1749485"/>
            <a:ext cx="5322002" cy="294510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47483"/>
            <a:ext cx="10009061" cy="77809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this we can see that KSC LC-39A has the lion share of success at 41.7% and CCAFS SLC-40 is struggling at 12.5%</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Pie Chart of Share of Success</a:t>
            </a:r>
          </a:p>
        </p:txBody>
      </p:sp>
      <p:pic>
        <p:nvPicPr>
          <p:cNvPr id="4" name="Picture 3" descr="Chart, pie chart&#10;&#10;Description automatically generated">
            <a:extLst>
              <a:ext uri="{FF2B5EF4-FFF2-40B4-BE49-F238E27FC236}">
                <a16:creationId xmlns:a16="http://schemas.microsoft.com/office/drawing/2014/main" id="{9B492BF3-654D-014F-8F34-F2038629944D}"/>
              </a:ext>
            </a:extLst>
          </p:cNvPr>
          <p:cNvPicPr>
            <a:picLocks noChangeAspect="1"/>
          </p:cNvPicPr>
          <p:nvPr/>
        </p:nvPicPr>
        <p:blipFill>
          <a:blip r:embed="rId3"/>
          <a:stretch>
            <a:fillRect/>
          </a:stretch>
        </p:blipFill>
        <p:spPr>
          <a:xfrm>
            <a:off x="1786180" y="1395436"/>
            <a:ext cx="8619640" cy="354431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0041" y="5749871"/>
            <a:ext cx="9688583" cy="369332"/>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a:rPr>
              <a:t>At 76.9% KSC LC-39A  has the high launch success rate but CCAFS LC-40 is not that far behind with 73.1%</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KSC LC-39A: Highest Launch Success Ratio</a:t>
            </a:r>
          </a:p>
        </p:txBody>
      </p:sp>
      <p:pic>
        <p:nvPicPr>
          <p:cNvPr id="7" name="Picture 6" descr="Chart, pie chart&#10;&#10;Description automatically generated">
            <a:extLst>
              <a:ext uri="{FF2B5EF4-FFF2-40B4-BE49-F238E27FC236}">
                <a16:creationId xmlns:a16="http://schemas.microsoft.com/office/drawing/2014/main" id="{2CC89488-C875-5E44-8788-4C06813D9D71}"/>
              </a:ext>
            </a:extLst>
          </p:cNvPr>
          <p:cNvPicPr>
            <a:picLocks noChangeAspect="1"/>
          </p:cNvPicPr>
          <p:nvPr/>
        </p:nvPicPr>
        <p:blipFill>
          <a:blip r:embed="rId3"/>
          <a:stretch>
            <a:fillRect/>
          </a:stretch>
        </p:blipFill>
        <p:spPr>
          <a:xfrm>
            <a:off x="461171" y="1751308"/>
            <a:ext cx="6381331" cy="2798141"/>
          </a:xfrm>
          <a:prstGeom prst="rect">
            <a:avLst/>
          </a:prstGeom>
        </p:spPr>
      </p:pic>
      <p:pic>
        <p:nvPicPr>
          <p:cNvPr id="10" name="Picture 9" descr="Chart, pie chart&#10;&#10;Description automatically generated">
            <a:extLst>
              <a:ext uri="{FF2B5EF4-FFF2-40B4-BE49-F238E27FC236}">
                <a16:creationId xmlns:a16="http://schemas.microsoft.com/office/drawing/2014/main" id="{52B9C210-76FC-D64C-9ACA-D06A14DECCB6}"/>
              </a:ext>
            </a:extLst>
          </p:cNvPr>
          <p:cNvPicPr>
            <a:picLocks noChangeAspect="1"/>
          </p:cNvPicPr>
          <p:nvPr/>
        </p:nvPicPr>
        <p:blipFill>
          <a:blip r:embed="rId4"/>
          <a:stretch>
            <a:fillRect/>
          </a:stretch>
        </p:blipFill>
        <p:spPr>
          <a:xfrm>
            <a:off x="6610028" y="3012338"/>
            <a:ext cx="5120802" cy="223363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3652206"/>
            <a:ext cx="2910836" cy="307611"/>
          </a:xfrm>
          <a:prstGeom prst="rect">
            <a:avLst/>
          </a:prstGeom>
        </p:spPr>
        <p:txBody>
          <a:bodyPr lIns="91440" tIns="45720" rIns="91440" bIns="45720" anchor="t">
            <a:norm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Not many payloads above 7,000kg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Comparing Payload vs Launch Outcomes</a:t>
            </a:r>
          </a:p>
        </p:txBody>
      </p:sp>
      <p:pic>
        <p:nvPicPr>
          <p:cNvPr id="7" name="Picture 6" descr="Graphical user interface, application, table, Excel&#10;&#10;Description automatically generated">
            <a:extLst>
              <a:ext uri="{FF2B5EF4-FFF2-40B4-BE49-F238E27FC236}">
                <a16:creationId xmlns:a16="http://schemas.microsoft.com/office/drawing/2014/main" id="{40392F7A-B60E-BF4E-86A7-8C615893C618}"/>
              </a:ext>
            </a:extLst>
          </p:cNvPr>
          <p:cNvPicPr>
            <a:picLocks noChangeAspect="1"/>
          </p:cNvPicPr>
          <p:nvPr/>
        </p:nvPicPr>
        <p:blipFill>
          <a:blip r:embed="rId3"/>
          <a:stretch>
            <a:fillRect/>
          </a:stretch>
        </p:blipFill>
        <p:spPr>
          <a:xfrm>
            <a:off x="770011" y="1399922"/>
            <a:ext cx="4663385" cy="2156714"/>
          </a:xfrm>
          <a:prstGeom prst="rect">
            <a:avLst/>
          </a:prstGeom>
        </p:spPr>
      </p:pic>
      <p:pic>
        <p:nvPicPr>
          <p:cNvPr id="9" name="Picture 8" descr="A picture containing scatter chart&#10;&#10;Description automatically generated">
            <a:extLst>
              <a:ext uri="{FF2B5EF4-FFF2-40B4-BE49-F238E27FC236}">
                <a16:creationId xmlns:a16="http://schemas.microsoft.com/office/drawing/2014/main" id="{E2C80628-0B98-5D44-A980-E9FA0860D1AE}"/>
              </a:ext>
            </a:extLst>
          </p:cNvPr>
          <p:cNvPicPr>
            <a:picLocks noChangeAspect="1"/>
          </p:cNvPicPr>
          <p:nvPr/>
        </p:nvPicPr>
        <p:blipFill>
          <a:blip r:embed="rId4"/>
          <a:stretch>
            <a:fillRect/>
          </a:stretch>
        </p:blipFill>
        <p:spPr>
          <a:xfrm>
            <a:off x="6027811" y="1399922"/>
            <a:ext cx="6095999" cy="2683940"/>
          </a:xfrm>
          <a:prstGeom prst="rect">
            <a:avLst/>
          </a:prstGeom>
        </p:spPr>
      </p:pic>
      <p:sp>
        <p:nvSpPr>
          <p:cNvPr id="11" name="Content Placeholder 4">
            <a:extLst>
              <a:ext uri="{FF2B5EF4-FFF2-40B4-BE49-F238E27FC236}">
                <a16:creationId xmlns:a16="http://schemas.microsoft.com/office/drawing/2014/main" id="{EC33234C-FFC2-FD49-A8F1-A21BDD15B10D}"/>
              </a:ext>
            </a:extLst>
          </p:cNvPr>
          <p:cNvSpPr txBox="1">
            <a:spLocks/>
          </p:cNvSpPr>
          <p:nvPr/>
        </p:nvSpPr>
        <p:spPr>
          <a:xfrm>
            <a:off x="6027811" y="4277304"/>
            <a:ext cx="4476165" cy="433305"/>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Results are fairly mixed for those 6,000kg and below</a:t>
            </a: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265580" y="1755686"/>
            <a:ext cx="5660840" cy="468000"/>
          </a:xfrm>
          <a:prstGeom prst="rect">
            <a:avLst/>
          </a:prstGeom>
          <a:solidFill>
            <a:schemeClr val="accent1">
              <a:lumMod val="40000"/>
              <a:lumOff val="60000"/>
            </a:schemeClr>
          </a:solidFill>
          <a:effectLst>
            <a:softEdge rad="12700"/>
          </a:effectLst>
          <a:scene3d>
            <a:camera prst="perspectiveFront"/>
            <a:lightRig rig="threePt" dir="t"/>
          </a:scene3d>
          <a:sp3d>
            <a:bevelT/>
          </a:sp3d>
        </p:spPr>
        <p:txBody>
          <a:bodyPr lIns="91440" tIns="45720" rIns="91440" bIns="45720" anchor="t">
            <a:normAutofit/>
          </a:bodyPr>
          <a:lstStyle>
            <a:defPPr>
              <a:defRPr lang="en-US"/>
            </a:defPPr>
            <a:lvl1pPr indent="0" algn="ctr">
              <a:lnSpc>
                <a:spcPct val="100000"/>
              </a:lnSpc>
              <a:spcBef>
                <a:spcPts val="1400"/>
              </a:spcBef>
              <a:buFont typeface="Arial"/>
              <a:buNone/>
              <a:defRPr sz="2200">
                <a:solidFill>
                  <a:srgbClr val="002060"/>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Project Background</a:t>
            </a:r>
          </a:p>
          <a:p>
            <a:endParaRPr lang="en-US" dirty="0"/>
          </a:p>
        </p:txBody>
      </p:sp>
      <p:sp>
        <p:nvSpPr>
          <p:cNvPr id="3" name="TextBox 2">
            <a:extLst>
              <a:ext uri="{FF2B5EF4-FFF2-40B4-BE49-F238E27FC236}">
                <a16:creationId xmlns:a16="http://schemas.microsoft.com/office/drawing/2014/main" id="{A89AE395-2606-CC44-99DB-D6F3EED80EAD}"/>
              </a:ext>
            </a:extLst>
          </p:cNvPr>
          <p:cNvSpPr txBox="1"/>
          <p:nvPr/>
        </p:nvSpPr>
        <p:spPr>
          <a:xfrm>
            <a:off x="3262705" y="2514916"/>
            <a:ext cx="6141490" cy="2585323"/>
          </a:xfrm>
          <a:prstGeom prst="rect">
            <a:avLst/>
          </a:prstGeom>
          <a:noFill/>
        </p:spPr>
        <p:txBody>
          <a:bodyPr wrap="square" rtlCol="0">
            <a:spAutoFit/>
          </a:bodyPr>
          <a:lstStyle/>
          <a:p>
            <a:r>
              <a:rPr lang="en-SG" dirty="0"/>
              <a:t>Taken from Week 1 Introduction:</a:t>
            </a:r>
          </a:p>
          <a:p>
            <a:r>
              <a:rPr lang="en-SG"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4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417951" y="1779429"/>
            <a:ext cx="4541003" cy="157165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models have all very close accuracy </a:t>
            </a:r>
            <a:r>
              <a:rPr lang="en-US" sz="1800" dirty="0" err="1">
                <a:solidFill>
                  <a:schemeClr val="accent3">
                    <a:lumMod val="25000"/>
                  </a:schemeClr>
                </a:solidFill>
                <a:latin typeface="Abadi" panose="020B0604020104020204" pitchFamily="34" charset="0"/>
              </a:rPr>
              <a:t>alittle</a:t>
            </a:r>
            <a:r>
              <a:rPr lang="en-US" sz="1800" dirty="0">
                <a:solidFill>
                  <a:schemeClr val="accent3">
                    <a:lumMod val="25000"/>
                  </a:schemeClr>
                </a:solidFill>
                <a:latin typeface="Abadi" panose="020B0604020104020204" pitchFamily="34" charset="0"/>
              </a:rPr>
              <a:t> above 84%.</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However, the Decision Tree Model has a slight edge at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descr="Chart, bar chart&#10;&#10;Description automatically generated">
            <a:extLst>
              <a:ext uri="{FF2B5EF4-FFF2-40B4-BE49-F238E27FC236}">
                <a16:creationId xmlns:a16="http://schemas.microsoft.com/office/drawing/2014/main" id="{4A9166C0-1CE7-5742-B200-1194B01D229C}"/>
              </a:ext>
            </a:extLst>
          </p:cNvPr>
          <p:cNvPicPr>
            <a:picLocks noChangeAspect="1"/>
          </p:cNvPicPr>
          <p:nvPr/>
        </p:nvPicPr>
        <p:blipFill>
          <a:blip r:embed="rId3"/>
          <a:stretch>
            <a:fillRect/>
          </a:stretch>
        </p:blipFill>
        <p:spPr>
          <a:xfrm>
            <a:off x="984143" y="1357408"/>
            <a:ext cx="4380208" cy="4143184"/>
          </a:xfrm>
          <a:prstGeom prst="rect">
            <a:avLst/>
          </a:prstGeom>
        </p:spPr>
      </p:pic>
      <p:pic>
        <p:nvPicPr>
          <p:cNvPr id="10" name="Picture 9" descr="Table&#10;&#10;Description automatically generated">
            <a:extLst>
              <a:ext uri="{FF2B5EF4-FFF2-40B4-BE49-F238E27FC236}">
                <a16:creationId xmlns:a16="http://schemas.microsoft.com/office/drawing/2014/main" id="{E6983A1F-ECB7-A94D-877F-4B817D77D350}"/>
              </a:ext>
            </a:extLst>
          </p:cNvPr>
          <p:cNvPicPr>
            <a:picLocks noChangeAspect="1"/>
          </p:cNvPicPr>
          <p:nvPr/>
        </p:nvPicPr>
        <p:blipFill>
          <a:blip r:embed="rId4"/>
          <a:stretch>
            <a:fillRect/>
          </a:stretch>
        </p:blipFill>
        <p:spPr>
          <a:xfrm>
            <a:off x="5417951" y="4508281"/>
            <a:ext cx="1596327" cy="99231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Decision Tree</a:t>
            </a:r>
            <a:endParaRPr lang="en-US" dirty="0">
              <a:solidFill>
                <a:srgbClr val="0B49CB"/>
              </a:solidFill>
            </a:endParaRPr>
          </a:p>
        </p:txBody>
      </p:sp>
      <p:pic>
        <p:nvPicPr>
          <p:cNvPr id="3" name="Picture 2" descr="A picture containing application&#10;&#10;Description automatically generated">
            <a:extLst>
              <a:ext uri="{FF2B5EF4-FFF2-40B4-BE49-F238E27FC236}">
                <a16:creationId xmlns:a16="http://schemas.microsoft.com/office/drawing/2014/main" id="{2056A914-9C5C-704A-B628-AEAD3857D315}"/>
              </a:ext>
            </a:extLst>
          </p:cNvPr>
          <p:cNvPicPr>
            <a:picLocks noChangeAspect="1"/>
          </p:cNvPicPr>
          <p:nvPr/>
        </p:nvPicPr>
        <p:blipFill>
          <a:blip r:embed="rId3"/>
          <a:stretch>
            <a:fillRect/>
          </a:stretch>
        </p:blipFill>
        <p:spPr>
          <a:xfrm>
            <a:off x="770011" y="1651000"/>
            <a:ext cx="5054600" cy="3556000"/>
          </a:xfrm>
          <a:prstGeom prst="rect">
            <a:avLst/>
          </a:prstGeom>
        </p:spPr>
      </p:pic>
      <p:sp>
        <p:nvSpPr>
          <p:cNvPr id="7" name="TextBox 6">
            <a:extLst>
              <a:ext uri="{FF2B5EF4-FFF2-40B4-BE49-F238E27FC236}">
                <a16:creationId xmlns:a16="http://schemas.microsoft.com/office/drawing/2014/main" id="{402FB6AE-167F-F74F-9992-6512DDFB0ED6}"/>
              </a:ext>
            </a:extLst>
          </p:cNvPr>
          <p:cNvSpPr txBox="1"/>
          <p:nvPr/>
        </p:nvSpPr>
        <p:spPr>
          <a:xfrm>
            <a:off x="6158424" y="2413337"/>
            <a:ext cx="3789336" cy="2031325"/>
          </a:xfrm>
          <a:prstGeom prst="rect">
            <a:avLst/>
          </a:prstGeom>
          <a:noFill/>
        </p:spPr>
        <p:txBody>
          <a:bodyPr wrap="square" rtlCol="0">
            <a:spAutoFit/>
          </a:bodyPr>
          <a:lstStyle/>
          <a:p>
            <a:r>
              <a:rPr lang="en-US" dirty="0"/>
              <a:t>This is the confusion matrix on the test data results in comparison to the actual result.</a:t>
            </a:r>
          </a:p>
          <a:p>
            <a:r>
              <a:rPr lang="en-US" dirty="0"/>
              <a:t>For land, the classifier had a False Positive for 3 of the data.</a:t>
            </a:r>
          </a:p>
          <a:p>
            <a:r>
              <a:rPr lang="en-US" dirty="0"/>
              <a:t>The rest it has managed to predict accurately.</a:t>
            </a:r>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5629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was the best out of the 4 classifiers in terms of accuracy, however its edge is only 2% odd. In terms of the confusion matrix, it actually performed similarly to the other models.</a:t>
            </a:r>
          </a:p>
          <a:p>
            <a:pPr>
              <a:lnSpc>
                <a:spcPct val="100000"/>
              </a:lnSpc>
              <a:spcBef>
                <a:spcPts val="1400"/>
              </a:spcBef>
            </a:pPr>
            <a:r>
              <a:rPr lang="en-US" sz="2200" dirty="0">
                <a:solidFill>
                  <a:schemeClr val="accent3">
                    <a:lumMod val="25000"/>
                  </a:schemeClr>
                </a:solidFill>
                <a:latin typeface="Abadi" panose="020B0604020104020204" pitchFamily="34" charset="0"/>
              </a:rPr>
              <a:t> The success of a mission drastically increase as the team has more launches under their belt.</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seems to favor areas far from the city, but near to highways, railroads and the coastlines.</a:t>
            </a:r>
          </a:p>
          <a:p>
            <a:pPr>
              <a:lnSpc>
                <a:spcPct val="100000"/>
              </a:lnSpc>
              <a:spcBef>
                <a:spcPts val="1400"/>
              </a:spcBef>
            </a:pPr>
            <a:r>
              <a:rPr lang="en-US" sz="2200" dirty="0">
                <a:solidFill>
                  <a:schemeClr val="accent3">
                    <a:lumMod val="25000"/>
                  </a:schemeClr>
                </a:solidFill>
                <a:latin typeface="Abadi" panose="020B0604020104020204" pitchFamily="34" charset="0"/>
              </a:rPr>
              <a:t>KSC LC-39A could be considered the most successful of the launch sites perhaps more studies could be done on this particular site to better improve the success rate of the others.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4000" dirty="0">
                <a:solidFill>
                  <a:schemeClr val="bg2">
                    <a:lumMod val="50000"/>
                  </a:schemeClr>
                </a:solidFill>
                <a:latin typeface="Abadi"/>
              </a:rPr>
              <a:t>Data was collected from SpaceX API and from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4000" dirty="0">
                <a:solidFill>
                  <a:schemeClr val="bg2">
                    <a:lumMod val="50000"/>
                  </a:schemeClr>
                </a:solidFill>
                <a:latin typeface="Abadi"/>
              </a:rPr>
              <a:t>Irrelevant columns were dropped, new columns created and renamed, Falcon 9 data was isolated and finally null values were filled.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4000" dirty="0">
                <a:solidFill>
                  <a:schemeClr val="bg2">
                    <a:lumMod val="50000"/>
                  </a:schemeClr>
                </a:solidFill>
                <a:latin typeface="Abadi"/>
              </a:rPr>
              <a:t>Standardize the data</a:t>
            </a:r>
          </a:p>
          <a:p>
            <a:pPr lvl="1">
              <a:lnSpc>
                <a:spcPct val="120000"/>
              </a:lnSpc>
              <a:spcBef>
                <a:spcPts val="1400"/>
              </a:spcBef>
            </a:pPr>
            <a:r>
              <a:rPr lang="en-US" sz="4000" dirty="0">
                <a:solidFill>
                  <a:schemeClr val="bg2">
                    <a:lumMod val="50000"/>
                  </a:schemeClr>
                </a:solidFill>
                <a:latin typeface="Abadi"/>
              </a:rPr>
              <a:t>Split data into training and test sets</a:t>
            </a:r>
          </a:p>
          <a:p>
            <a:pPr lvl="1">
              <a:lnSpc>
                <a:spcPct val="120000"/>
              </a:lnSpc>
              <a:spcBef>
                <a:spcPts val="1400"/>
              </a:spcBef>
            </a:pPr>
            <a:r>
              <a:rPr lang="en-US" sz="4000" dirty="0">
                <a:solidFill>
                  <a:schemeClr val="bg2">
                    <a:lumMod val="50000"/>
                  </a:schemeClr>
                </a:solidFill>
                <a:latin typeface="Abadi"/>
              </a:rPr>
              <a:t>Find the model that performs the best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43040" y="969333"/>
            <a:ext cx="1156745" cy="23673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anchor="t">
            <a:noAutofit/>
          </a:bodyPr>
          <a:lstStyle/>
          <a:p>
            <a:pPr marL="0" indent="0" algn="ctr">
              <a:lnSpc>
                <a:spcPct val="100000"/>
              </a:lnSpc>
              <a:spcBef>
                <a:spcPts val="1400"/>
              </a:spcBef>
              <a:buNone/>
            </a:pPr>
            <a:r>
              <a:rPr lang="en-US" sz="1000" dirty="0">
                <a:solidFill>
                  <a:schemeClr val="accent3">
                    <a:lumMod val="25000"/>
                  </a:schemeClr>
                </a:solidFill>
                <a:latin typeface="Abadi" panose="020B0604020104020204" pitchFamily="34" charset="0"/>
              </a:rPr>
              <a:t>GitHub </a:t>
            </a:r>
            <a:r>
              <a:rPr lang="en-US" sz="1000">
                <a:solidFill>
                  <a:schemeClr val="accent3">
                    <a:lumMod val="25000"/>
                  </a:schemeClr>
                </a:solidFill>
                <a:latin typeface="Abadi" panose="020B0604020104020204" pitchFamily="34" charset="0"/>
              </a:rPr>
              <a:t>Link </a:t>
            </a:r>
            <a:r>
              <a:rPr lang="en-US" sz="1000">
                <a:solidFill>
                  <a:schemeClr val="accent3">
                    <a:lumMod val="25000"/>
                  </a:schemeClr>
                </a:solidFill>
                <a:latin typeface="Abadi" panose="020B0604020104020204" pitchFamily="34" charset="0"/>
                <a:hlinkClick r:id="rId3"/>
              </a:rPr>
              <a:t>here</a:t>
            </a:r>
            <a:endParaRPr lang="en-US" sz="10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1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92AAE0B4-736A-1D45-A2B4-0B6BA209AF79}"/>
              </a:ext>
            </a:extLst>
          </p:cNvPr>
          <p:cNvGraphicFramePr/>
          <p:nvPr>
            <p:extLst>
              <p:ext uri="{D42A27DB-BD31-4B8C-83A1-F6EECF244321}">
                <p14:modId xmlns:p14="http://schemas.microsoft.com/office/powerpoint/2010/main" val="2240636185"/>
              </p:ext>
            </p:extLst>
          </p:nvPr>
        </p:nvGraphicFramePr>
        <p:xfrm>
          <a:off x="770011" y="3062145"/>
          <a:ext cx="10415901" cy="28628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descr="Graphical user interface, text, application, email&#10;&#10;Description automatically generated">
            <a:extLst>
              <a:ext uri="{FF2B5EF4-FFF2-40B4-BE49-F238E27FC236}">
                <a16:creationId xmlns:a16="http://schemas.microsoft.com/office/drawing/2014/main" id="{A16FC7AE-EDCA-FF48-BDF3-639D1A88EBC1}"/>
              </a:ext>
            </a:extLst>
          </p:cNvPr>
          <p:cNvPicPr>
            <a:picLocks noChangeAspect="1"/>
          </p:cNvPicPr>
          <p:nvPr/>
        </p:nvPicPr>
        <p:blipFill>
          <a:blip r:embed="rId9"/>
          <a:stretch>
            <a:fillRect/>
          </a:stretch>
        </p:blipFill>
        <p:spPr>
          <a:xfrm>
            <a:off x="770011" y="2650267"/>
            <a:ext cx="3639491" cy="1481563"/>
          </a:xfrm>
          <a:prstGeom prst="rect">
            <a:avLst/>
          </a:prstGeom>
        </p:spPr>
      </p:pic>
      <p:pic>
        <p:nvPicPr>
          <p:cNvPr id="10" name="Picture 9" descr="Table&#10;&#10;Description automatically generated">
            <a:extLst>
              <a:ext uri="{FF2B5EF4-FFF2-40B4-BE49-F238E27FC236}">
                <a16:creationId xmlns:a16="http://schemas.microsoft.com/office/drawing/2014/main" id="{69CE5623-0573-3845-9943-461B57262F34}"/>
              </a:ext>
            </a:extLst>
          </p:cNvPr>
          <p:cNvPicPr>
            <a:picLocks noChangeAspect="1"/>
          </p:cNvPicPr>
          <p:nvPr/>
        </p:nvPicPr>
        <p:blipFill>
          <a:blip r:embed="rId10"/>
          <a:stretch>
            <a:fillRect/>
          </a:stretch>
        </p:blipFill>
        <p:spPr>
          <a:xfrm>
            <a:off x="8348281" y="1300376"/>
            <a:ext cx="2837631" cy="1761769"/>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5475FF6E-9999-7E4D-A793-F5D7A29EC352}"/>
              </a:ext>
            </a:extLst>
          </p:cNvPr>
          <p:cNvPicPr>
            <a:picLocks noChangeAspect="1"/>
          </p:cNvPicPr>
          <p:nvPr/>
        </p:nvPicPr>
        <p:blipFill>
          <a:blip r:embed="rId11"/>
          <a:stretch>
            <a:fillRect/>
          </a:stretch>
        </p:blipFill>
        <p:spPr>
          <a:xfrm>
            <a:off x="4947016" y="1300376"/>
            <a:ext cx="1812251" cy="224869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05843"/>
            <a:ext cx="1118262" cy="25638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anchor="t">
            <a:noAutofit/>
          </a:bodyPr>
          <a:lstStyle/>
          <a:p>
            <a:pPr marL="0" indent="0" algn="ctr">
              <a:lnSpc>
                <a:spcPct val="100000"/>
              </a:lnSpc>
              <a:spcBef>
                <a:spcPts val="1400"/>
              </a:spcBef>
              <a:buNone/>
            </a:pPr>
            <a:r>
              <a:rPr lang="en-US" sz="1000" dirty="0">
                <a:solidFill>
                  <a:schemeClr val="accent3">
                    <a:lumMod val="25000"/>
                  </a:schemeClr>
                </a:solidFill>
                <a:latin typeface="Abadi" panose="020B0604020104020204" pitchFamily="34" charset="0"/>
              </a:rPr>
              <a:t>GitHub URL </a:t>
            </a:r>
            <a:r>
              <a:rPr lang="en-US" sz="1000" dirty="0">
                <a:solidFill>
                  <a:schemeClr val="accent3">
                    <a:lumMod val="25000"/>
                  </a:schemeClr>
                </a:solidFill>
                <a:latin typeface="Abadi" panose="020B0604020104020204" pitchFamily="34" charset="0"/>
                <a:hlinkClick r:id="rId3"/>
              </a:rPr>
              <a:t>here</a:t>
            </a:r>
            <a:endParaRPr lang="en-US" sz="1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Graphical user interface, text, application, email&#10;&#10;Description automatically generated">
            <a:extLst>
              <a:ext uri="{FF2B5EF4-FFF2-40B4-BE49-F238E27FC236}">
                <a16:creationId xmlns:a16="http://schemas.microsoft.com/office/drawing/2014/main" id="{CFFC3869-CBA5-7B41-A94F-2A104EE63CD8}"/>
              </a:ext>
            </a:extLst>
          </p:cNvPr>
          <p:cNvPicPr>
            <a:picLocks noChangeAspect="1"/>
          </p:cNvPicPr>
          <p:nvPr/>
        </p:nvPicPr>
        <p:blipFill>
          <a:blip r:embed="rId4"/>
          <a:stretch>
            <a:fillRect/>
          </a:stretch>
        </p:blipFill>
        <p:spPr>
          <a:xfrm>
            <a:off x="532118" y="1893300"/>
            <a:ext cx="4012025" cy="1740901"/>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B5A25AFA-5E11-7D4D-8FCF-AB19A1A872D7}"/>
              </a:ext>
            </a:extLst>
          </p:cNvPr>
          <p:cNvPicPr>
            <a:picLocks noChangeAspect="1"/>
          </p:cNvPicPr>
          <p:nvPr/>
        </p:nvPicPr>
        <p:blipFill>
          <a:blip r:embed="rId5"/>
          <a:stretch>
            <a:fillRect/>
          </a:stretch>
        </p:blipFill>
        <p:spPr>
          <a:xfrm>
            <a:off x="532118" y="3786602"/>
            <a:ext cx="3984874" cy="1535699"/>
          </a:xfrm>
          <a:prstGeom prst="rect">
            <a:avLst/>
          </a:prstGeom>
        </p:spPr>
      </p:pic>
      <p:pic>
        <p:nvPicPr>
          <p:cNvPr id="12" name="Picture 11" descr="Graphical user interface, text, application&#10;&#10;Description automatically generated with medium confidence">
            <a:extLst>
              <a:ext uri="{FF2B5EF4-FFF2-40B4-BE49-F238E27FC236}">
                <a16:creationId xmlns:a16="http://schemas.microsoft.com/office/drawing/2014/main" id="{C7F2114A-B439-3541-A9DF-9E7C933C72F4}"/>
              </a:ext>
            </a:extLst>
          </p:cNvPr>
          <p:cNvPicPr>
            <a:picLocks noChangeAspect="1"/>
          </p:cNvPicPr>
          <p:nvPr/>
        </p:nvPicPr>
        <p:blipFill>
          <a:blip r:embed="rId6"/>
          <a:stretch>
            <a:fillRect/>
          </a:stretch>
        </p:blipFill>
        <p:spPr>
          <a:xfrm>
            <a:off x="4718668" y="1893301"/>
            <a:ext cx="3402091" cy="3429000"/>
          </a:xfrm>
          <a:prstGeom prst="rect">
            <a:avLst/>
          </a:prstGeom>
        </p:spPr>
      </p:pic>
      <p:pic>
        <p:nvPicPr>
          <p:cNvPr id="14" name="Picture 13">
            <a:extLst>
              <a:ext uri="{FF2B5EF4-FFF2-40B4-BE49-F238E27FC236}">
                <a16:creationId xmlns:a16="http://schemas.microsoft.com/office/drawing/2014/main" id="{C13898A4-AC60-A54D-B511-98C2FFE70388}"/>
              </a:ext>
            </a:extLst>
          </p:cNvPr>
          <p:cNvPicPr>
            <a:picLocks noChangeAspect="1"/>
          </p:cNvPicPr>
          <p:nvPr/>
        </p:nvPicPr>
        <p:blipFill>
          <a:blip r:embed="rId7"/>
          <a:stretch>
            <a:fillRect/>
          </a:stretch>
        </p:blipFill>
        <p:spPr>
          <a:xfrm>
            <a:off x="8322435" y="2720897"/>
            <a:ext cx="3382505" cy="2286000"/>
          </a:xfrm>
          <a:prstGeom prst="rect">
            <a:avLst/>
          </a:prstGeom>
        </p:spPr>
      </p:pic>
      <p:sp>
        <p:nvSpPr>
          <p:cNvPr id="15" name="Down Arrow 14">
            <a:extLst>
              <a:ext uri="{FF2B5EF4-FFF2-40B4-BE49-F238E27FC236}">
                <a16:creationId xmlns:a16="http://schemas.microsoft.com/office/drawing/2014/main" id="{160E6A38-E57E-1B47-AB59-5D594E95982C}"/>
              </a:ext>
            </a:extLst>
          </p:cNvPr>
          <p:cNvSpPr/>
          <p:nvPr/>
        </p:nvSpPr>
        <p:spPr>
          <a:xfrm>
            <a:off x="3865756" y="3429000"/>
            <a:ext cx="371707" cy="4962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0616070F-21FE-2D41-9F7E-C5B4A72FBAFB}"/>
              </a:ext>
            </a:extLst>
          </p:cNvPr>
          <p:cNvSpPr/>
          <p:nvPr/>
        </p:nvSpPr>
        <p:spPr>
          <a:xfrm>
            <a:off x="4237463" y="4534829"/>
            <a:ext cx="609600" cy="356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71E4C6A9-6763-EE4C-A41E-76840DC03E6E}"/>
              </a:ext>
            </a:extLst>
          </p:cNvPr>
          <p:cNvSpPr/>
          <p:nvPr/>
        </p:nvSpPr>
        <p:spPr>
          <a:xfrm>
            <a:off x="7916797" y="4177990"/>
            <a:ext cx="609600" cy="356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92E276DC-56CE-DF4F-ADE2-0BAAB58CF717}"/>
              </a:ext>
            </a:extLst>
          </p:cNvPr>
          <p:cNvSpPr txBox="1">
            <a:spLocks/>
          </p:cNvSpPr>
          <p:nvPr/>
        </p:nvSpPr>
        <p:spPr>
          <a:xfrm>
            <a:off x="8322435" y="2325682"/>
            <a:ext cx="3382505" cy="315600"/>
          </a:xfrm>
          <a:prstGeom prst="rect">
            <a:avLst/>
          </a:prstGeom>
          <a:solidFill>
            <a:schemeClr val="accent1">
              <a:lumMod val="40000"/>
              <a:lumOff val="60000"/>
            </a:schemeClr>
          </a:solidFill>
          <a:effectLst>
            <a:softEdge rad="12700"/>
          </a:effectLst>
          <a:scene3d>
            <a:camera prst="perspectiveFront"/>
            <a:lightRig rig="threePt" dir="t"/>
          </a:scene3d>
          <a:sp3d>
            <a:bevelT/>
          </a:sp3d>
        </p:spPr>
        <p:txBody>
          <a:bodyPr lIns="91440" tIns="45720" rIns="91440" bIns="45720" anchor="t">
            <a:normAutofit fontScale="77500" lnSpcReduction="20000"/>
          </a:bodyPr>
          <a:lstStyle>
            <a:defPPr>
              <a:defRPr lang="en-US"/>
            </a:defPPr>
            <a:lvl1pPr indent="0" algn="ctr">
              <a:lnSpc>
                <a:spcPct val="100000"/>
              </a:lnSpc>
              <a:spcBef>
                <a:spcPts val="1400"/>
              </a:spcBef>
              <a:buFont typeface="Arial"/>
              <a:buNone/>
              <a:defRPr sz="2200">
                <a:solidFill>
                  <a:srgbClr val="002060"/>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t>Final Result</a:t>
            </a:r>
          </a:p>
          <a:p>
            <a:endParaRPr lang="en-US"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9569"/>
            <a:ext cx="10515600" cy="1344182"/>
          </a:xfrm>
          <a:prstGeom prst="rect">
            <a:avLst/>
          </a:prstGeom>
        </p:spPr>
        <p:txBody>
          <a:bodyPr/>
          <a:lstStyle/>
          <a:p>
            <a:r>
              <a:rPr lang="en-SG" sz="1000" dirty="0"/>
              <a:t>we will perform some Exploratory Data Analysis (EDA) to find some patterns in the data and determine what would be the label for training supervised models.</a:t>
            </a:r>
          </a:p>
          <a:p>
            <a:r>
              <a:rPr lang="en-SG" sz="10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r>
              <a:rPr lang="en-SG" sz="1000" dirty="0"/>
              <a:t>We will mainly convert those outcomes into Training Labels with 1 means the booster successfully landed 0 means it was unsuccessful.</a:t>
            </a:r>
          </a:p>
          <a:p>
            <a:pPr marL="0" indent="0">
              <a:buNone/>
            </a:pPr>
            <a:endParaRPr lang="en-US" sz="1000" dirty="0"/>
          </a:p>
          <a:p>
            <a:pPr marL="0" indent="0">
              <a:buNone/>
            </a:pPr>
            <a:endParaRPr lang="en-US" sz="1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A7215721-A8C4-8941-AC60-5EB2E5653426}"/>
              </a:ext>
            </a:extLst>
          </p:cNvPr>
          <p:cNvGraphicFramePr/>
          <p:nvPr>
            <p:extLst>
              <p:ext uri="{D42A27DB-BD31-4B8C-83A1-F6EECF244321}">
                <p14:modId xmlns:p14="http://schemas.microsoft.com/office/powerpoint/2010/main" val="1913352148"/>
              </p:ext>
            </p:extLst>
          </p:nvPr>
        </p:nvGraphicFramePr>
        <p:xfrm>
          <a:off x="832624" y="4200293"/>
          <a:ext cx="10357151" cy="2498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F7CFE0B-FE0E-BB46-9802-93B67EE6DFFF}"/>
              </a:ext>
            </a:extLst>
          </p:cNvPr>
          <p:cNvSpPr txBox="1"/>
          <p:nvPr/>
        </p:nvSpPr>
        <p:spPr>
          <a:xfrm>
            <a:off x="832624" y="984312"/>
            <a:ext cx="1107688" cy="25028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91440" tIns="45720" rIns="91440" bIns="45720" anchor="t">
            <a:noAutofit/>
          </a:bodyPr>
          <a:lstStyle>
            <a:defPPr>
              <a:defRPr lang="en-US"/>
            </a:defPPr>
            <a:lvl1pPr indent="0" algn="ctr">
              <a:lnSpc>
                <a:spcPct val="100000"/>
              </a:lnSpc>
              <a:spcBef>
                <a:spcPts val="1400"/>
              </a:spcBef>
              <a:buFont typeface="Arial" panose="020B0604020202020204" pitchFamily="34" charset="0"/>
              <a:buNone/>
              <a:defRPr sz="10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GitHub URL </a:t>
            </a:r>
            <a:r>
              <a:rPr lang="en-US" dirty="0">
                <a:hlinkClick r:id="rId8"/>
              </a:rPr>
              <a:t>here</a:t>
            </a:r>
            <a:endParaRPr lang="en-US" dirty="0"/>
          </a:p>
        </p:txBody>
      </p:sp>
      <p:pic>
        <p:nvPicPr>
          <p:cNvPr id="9" name="Picture 8" descr="Table&#10;&#10;Description automatically generated">
            <a:extLst>
              <a:ext uri="{FF2B5EF4-FFF2-40B4-BE49-F238E27FC236}">
                <a16:creationId xmlns:a16="http://schemas.microsoft.com/office/drawing/2014/main" id="{9E8F9822-762A-6B40-9317-99D6C257F621}"/>
              </a:ext>
            </a:extLst>
          </p:cNvPr>
          <p:cNvPicPr>
            <a:picLocks noChangeAspect="1"/>
          </p:cNvPicPr>
          <p:nvPr/>
        </p:nvPicPr>
        <p:blipFill>
          <a:blip r:embed="rId9"/>
          <a:stretch>
            <a:fillRect/>
          </a:stretch>
        </p:blipFill>
        <p:spPr>
          <a:xfrm>
            <a:off x="9296593" y="3355036"/>
            <a:ext cx="1411677" cy="1526406"/>
          </a:xfrm>
          <a:prstGeom prst="rect">
            <a:avLst/>
          </a:prstGeom>
        </p:spPr>
      </p:pic>
      <p:pic>
        <p:nvPicPr>
          <p:cNvPr id="11" name="Picture 10" descr="Table&#10;&#10;Description automatically generated">
            <a:extLst>
              <a:ext uri="{FF2B5EF4-FFF2-40B4-BE49-F238E27FC236}">
                <a16:creationId xmlns:a16="http://schemas.microsoft.com/office/drawing/2014/main" id="{C1BC1F2E-EDFD-DE44-9853-96B857EBE004}"/>
              </a:ext>
            </a:extLst>
          </p:cNvPr>
          <p:cNvPicPr>
            <a:picLocks noChangeAspect="1"/>
          </p:cNvPicPr>
          <p:nvPr/>
        </p:nvPicPr>
        <p:blipFill>
          <a:blip r:embed="rId10"/>
          <a:stretch>
            <a:fillRect/>
          </a:stretch>
        </p:blipFill>
        <p:spPr>
          <a:xfrm>
            <a:off x="6965590" y="3535943"/>
            <a:ext cx="2125871" cy="1310130"/>
          </a:xfrm>
          <a:prstGeom prst="rect">
            <a:avLst/>
          </a:prstGeom>
        </p:spPr>
      </p:pic>
      <p:pic>
        <p:nvPicPr>
          <p:cNvPr id="13" name="Picture 12" descr="Table&#10;&#10;Description automatically generated">
            <a:extLst>
              <a:ext uri="{FF2B5EF4-FFF2-40B4-BE49-F238E27FC236}">
                <a16:creationId xmlns:a16="http://schemas.microsoft.com/office/drawing/2014/main" id="{53F14E1B-3A07-B74C-9C5F-81AF35FFE5FC}"/>
              </a:ext>
            </a:extLst>
          </p:cNvPr>
          <p:cNvPicPr>
            <a:picLocks noChangeAspect="1"/>
          </p:cNvPicPr>
          <p:nvPr/>
        </p:nvPicPr>
        <p:blipFill>
          <a:blip r:embed="rId11"/>
          <a:stretch>
            <a:fillRect/>
          </a:stretch>
        </p:blipFill>
        <p:spPr>
          <a:xfrm>
            <a:off x="4956712" y="3535943"/>
            <a:ext cx="1805855" cy="1310130"/>
          </a:xfrm>
          <a:prstGeom prst="rect">
            <a:avLst/>
          </a:prstGeom>
        </p:spPr>
      </p:pic>
      <p:pic>
        <p:nvPicPr>
          <p:cNvPr id="15" name="Picture 14" descr="Table&#10;&#10;Description automatically generated">
            <a:extLst>
              <a:ext uri="{FF2B5EF4-FFF2-40B4-BE49-F238E27FC236}">
                <a16:creationId xmlns:a16="http://schemas.microsoft.com/office/drawing/2014/main" id="{6331DBEA-1B02-5C4E-BFE5-AF8A08497206}"/>
              </a:ext>
            </a:extLst>
          </p:cNvPr>
          <p:cNvPicPr>
            <a:picLocks noChangeAspect="1"/>
          </p:cNvPicPr>
          <p:nvPr/>
        </p:nvPicPr>
        <p:blipFill>
          <a:blip r:embed="rId12"/>
          <a:stretch>
            <a:fillRect/>
          </a:stretch>
        </p:blipFill>
        <p:spPr>
          <a:xfrm>
            <a:off x="2945725" y="4019008"/>
            <a:ext cx="1805855" cy="831152"/>
          </a:xfrm>
          <a:prstGeom prst="rect">
            <a:avLst/>
          </a:prstGeom>
        </p:spPr>
      </p:pic>
      <p:pic>
        <p:nvPicPr>
          <p:cNvPr id="17" name="Picture 16" descr="Table&#10;&#10;Description automatically generated">
            <a:extLst>
              <a:ext uri="{FF2B5EF4-FFF2-40B4-BE49-F238E27FC236}">
                <a16:creationId xmlns:a16="http://schemas.microsoft.com/office/drawing/2014/main" id="{AB81C390-FE7C-5F4D-BD0B-5E5EC8FE6BDE}"/>
              </a:ext>
            </a:extLst>
          </p:cNvPr>
          <p:cNvPicPr>
            <a:picLocks noChangeAspect="1"/>
          </p:cNvPicPr>
          <p:nvPr/>
        </p:nvPicPr>
        <p:blipFill>
          <a:blip r:embed="rId13"/>
          <a:stretch>
            <a:fillRect/>
          </a:stretch>
        </p:blipFill>
        <p:spPr>
          <a:xfrm>
            <a:off x="1327617" y="3081292"/>
            <a:ext cx="1262559" cy="1800150"/>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316</TotalTime>
  <Words>1879</Words>
  <Application>Microsoft Macintosh PowerPoint</Application>
  <PresentationFormat>Widescreen</PresentationFormat>
  <Paragraphs>220</Paragraphs>
  <Slides>45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Joel Tan</cp:lastModifiedBy>
  <cp:revision>209</cp:revision>
  <dcterms:created xsi:type="dcterms:W3CDTF">2021-04-29T18:58:34Z</dcterms:created>
  <dcterms:modified xsi:type="dcterms:W3CDTF">2022-01-28T20:47:42Z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